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tags/tag6.xml" ContentType="application/vnd.openxmlformats-officedocument.presentationml.tags+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tags/tag7.xml" ContentType="application/vnd.openxmlformats-officedocument.presentationml.tags+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6.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7.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8.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9.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0.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1.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64" r:id="rId6"/>
    <p:sldMasterId id="2147484371" r:id="rId7"/>
    <p:sldMasterId id="2147483716" r:id="rId8"/>
    <p:sldMasterId id="2147484276" r:id="rId9"/>
    <p:sldMasterId id="2147484300" r:id="rId10"/>
    <p:sldMasterId id="2147483782" r:id="rId11"/>
    <p:sldMasterId id="2147484176" r:id="rId12"/>
    <p:sldMasterId id="2147484211" r:id="rId13"/>
    <p:sldMasterId id="2147484232" r:id="rId14"/>
    <p:sldMasterId id="2147483732" r:id="rId15"/>
    <p:sldMasterId id="2147484356" r:id="rId16"/>
    <p:sldMasterId id="2147483660" r:id="rId17"/>
  </p:sldMasterIdLst>
  <p:notesMasterIdLst>
    <p:notesMasterId r:id="rId46"/>
  </p:notesMasterIdLst>
  <p:sldIdLst>
    <p:sldId id="291" r:id="rId18"/>
    <p:sldId id="3035" r:id="rId19"/>
    <p:sldId id="2076136240" r:id="rId20"/>
    <p:sldId id="292" r:id="rId21"/>
    <p:sldId id="327" r:id="rId22"/>
    <p:sldId id="328" r:id="rId23"/>
    <p:sldId id="2076136260" r:id="rId24"/>
    <p:sldId id="2076136252" r:id="rId25"/>
    <p:sldId id="1630" r:id="rId26"/>
    <p:sldId id="2076136254" r:id="rId27"/>
    <p:sldId id="2076136253" r:id="rId28"/>
    <p:sldId id="276" r:id="rId29"/>
    <p:sldId id="2076136255" r:id="rId30"/>
    <p:sldId id="2076136241" r:id="rId31"/>
    <p:sldId id="272" r:id="rId32"/>
    <p:sldId id="294" r:id="rId33"/>
    <p:sldId id="299" r:id="rId34"/>
    <p:sldId id="296" r:id="rId35"/>
    <p:sldId id="298" r:id="rId36"/>
    <p:sldId id="297" r:id="rId37"/>
    <p:sldId id="305" r:id="rId38"/>
    <p:sldId id="295" r:id="rId39"/>
    <p:sldId id="301" r:id="rId40"/>
    <p:sldId id="302" r:id="rId41"/>
    <p:sldId id="306" r:id="rId42"/>
    <p:sldId id="318" r:id="rId43"/>
    <p:sldId id="303" r:id="rId44"/>
    <p:sldId id="207613637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B84597E1-9689-4F8B-BD75-27C846A049AE}">
          <p14:sldIdLst>
            <p14:sldId id="291"/>
            <p14:sldId id="3035"/>
            <p14:sldId id="2076136240"/>
            <p14:sldId id="292"/>
            <p14:sldId id="327"/>
            <p14:sldId id="328"/>
            <p14:sldId id="2076136260"/>
          </p14:sldIdLst>
        </p14:section>
        <p14:section name="Licensing" id="{DD00DE64-DF46-4145-A117-27A07F2DECE0}">
          <p14:sldIdLst>
            <p14:sldId id="2076136252"/>
            <p14:sldId id="1630"/>
            <p14:sldId id="2076136254"/>
            <p14:sldId id="2076136253"/>
            <p14:sldId id="276"/>
            <p14:sldId id="2076136255"/>
          </p14:sldIdLst>
        </p14:section>
        <p14:section name="Why Power BI" id="{E58A275B-5E31-4E54-9055-79002F0EA477}">
          <p14:sldIdLst>
            <p14:sldId id="2076136241"/>
            <p14:sldId id="272"/>
            <p14:sldId id="294"/>
            <p14:sldId id="299"/>
            <p14:sldId id="296"/>
            <p14:sldId id="298"/>
            <p14:sldId id="297"/>
            <p14:sldId id="305"/>
            <p14:sldId id="295"/>
            <p14:sldId id="301"/>
            <p14:sldId id="302"/>
            <p14:sldId id="306"/>
            <p14:sldId id="318"/>
            <p14:sldId id="303"/>
            <p14:sldId id="207613637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339933"/>
    <a:srgbClr val="FFCC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6EB750-704B-4C9D-B4A1-AA77C201457D}" v="2" dt="2021-06-14T09:00:09.5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08" autoAdjust="0"/>
    <p:restoredTop sz="84630" autoAdjust="0"/>
  </p:normalViewPr>
  <p:slideViewPr>
    <p:cSldViewPr snapToGrid="0">
      <p:cViewPr varScale="1">
        <p:scale>
          <a:sx n="97" d="100"/>
          <a:sy n="97" d="100"/>
        </p:scale>
        <p:origin x="7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Master" Target="slideMasters/slideMaster11.xml"/><Relationship Id="rId29" Type="http://schemas.openxmlformats.org/officeDocument/2006/relationships/slide" Target="slides/slide12.xml"/><Relationship Id="rId11" Type="http://schemas.openxmlformats.org/officeDocument/2006/relationships/slideMaster" Target="slideMasters/slideMaster6.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 Type="http://schemas.openxmlformats.org/officeDocument/2006/relationships/customXml" Target="../customXml/item5.xml"/><Relationship Id="rId15" Type="http://schemas.openxmlformats.org/officeDocument/2006/relationships/slideMaster" Target="slideMasters/slideMaster10.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viewProps" Target="viewProps.xml"/><Relationship Id="rId10" Type="http://schemas.openxmlformats.org/officeDocument/2006/relationships/slideMaster" Target="slideMasters/slideMaster5.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presProps" Target="presProps.xml"/><Relationship Id="rId8" Type="http://schemas.openxmlformats.org/officeDocument/2006/relationships/slideMaster" Target="slideMasters/slideMaster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notesMaster" Target="notesMasters/notesMaster1.xml"/><Relationship Id="rId20" Type="http://schemas.openxmlformats.org/officeDocument/2006/relationships/slide" Target="slides/slide3.xml"/><Relationship Id="rId41"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77.jpg"/></Relationships>
</file>

<file path=ppt/diagrams/_rels/drawing1.xml.rels><?xml version="1.0" encoding="UTF-8" standalone="yes"?>
<Relationships xmlns="http://schemas.openxmlformats.org/package/2006/relationships"><Relationship Id="rId1" Type="http://schemas.openxmlformats.org/officeDocument/2006/relationships/image" Target="../media/image7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117079-419C-4401-85C7-3227B17C4DF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DDC4F88F-5253-4279-B4B1-03927E567F36}">
      <dgm:prSet phldrT="[Text]" phldr="1"/>
      <dgm:spPr/>
      <dgm:t>
        <a:bodyPr/>
        <a:lstStyle/>
        <a:p>
          <a:endParaRPr lang="en-US" dirty="0"/>
        </a:p>
      </dgm:t>
    </dgm:pt>
    <dgm:pt modelId="{88E50942-C60C-4860-B8DB-13AFB41FD299}" type="sibTrans" cxnId="{67712279-2E6C-4F9A-8FFA-11B1605E39A9}">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2B497D52-51C3-4043-B18C-5DF73D4AE5EA}" type="parTrans" cxnId="{67712279-2E6C-4F9A-8FFA-11B1605E39A9}">
      <dgm:prSet/>
      <dgm:spPr/>
      <dgm:t>
        <a:bodyPr/>
        <a:lstStyle/>
        <a:p>
          <a:endParaRPr lang="en-US"/>
        </a:p>
      </dgm:t>
    </dgm:pt>
    <dgm:pt modelId="{B42D0878-A76E-4699-A37E-AFD1CF484036}" type="pres">
      <dgm:prSet presAssocID="{5B117079-419C-4401-85C7-3227B17C4DFC}" presName="Name0" presStyleCnt="0">
        <dgm:presLayoutVars>
          <dgm:chMax val="7"/>
          <dgm:chPref val="7"/>
          <dgm:dir/>
        </dgm:presLayoutVars>
      </dgm:prSet>
      <dgm:spPr/>
    </dgm:pt>
    <dgm:pt modelId="{AA86EE62-8D86-4469-BDA4-BDDEFDF36B81}" type="pres">
      <dgm:prSet presAssocID="{5B117079-419C-4401-85C7-3227B17C4DFC}" presName="Name1" presStyleCnt="0"/>
      <dgm:spPr/>
    </dgm:pt>
    <dgm:pt modelId="{9765F40D-AC1F-4608-BD3E-E80E6D1DEE73}" type="pres">
      <dgm:prSet presAssocID="{88E50942-C60C-4860-B8DB-13AFB41FD299}" presName="picture_1" presStyleCnt="0"/>
      <dgm:spPr/>
    </dgm:pt>
    <dgm:pt modelId="{BBBBA0D4-11C4-4231-90ED-5F3CEA8BB7FD}" type="pres">
      <dgm:prSet presAssocID="{88E50942-C60C-4860-B8DB-13AFB41FD299}" presName="pictureRepeatNode" presStyleLbl="alignImgPlace1" presStyleIdx="0" presStyleCnt="1" custScaleX="69826" custScaleY="70108" custLinFactNeighborX="69557" custLinFactNeighborY="-53714"/>
      <dgm:spPr/>
    </dgm:pt>
    <dgm:pt modelId="{28F2B948-1EA8-4F0C-B4FD-4A5AE83B30EA}" type="pres">
      <dgm:prSet presAssocID="{DDC4F88F-5253-4279-B4B1-03927E567F36}" presName="text_1" presStyleLbl="node1" presStyleIdx="0" presStyleCnt="0" custLinFactX="62775" custLinFactNeighborX="100000" custLinFactNeighborY="44563">
        <dgm:presLayoutVars>
          <dgm:bulletEnabled val="1"/>
        </dgm:presLayoutVars>
      </dgm:prSet>
      <dgm:spPr/>
    </dgm:pt>
  </dgm:ptLst>
  <dgm:cxnLst>
    <dgm:cxn modelId="{67712279-2E6C-4F9A-8FFA-11B1605E39A9}" srcId="{5B117079-419C-4401-85C7-3227B17C4DFC}" destId="{DDC4F88F-5253-4279-B4B1-03927E567F36}" srcOrd="0" destOrd="0" parTransId="{2B497D52-51C3-4043-B18C-5DF73D4AE5EA}" sibTransId="{88E50942-C60C-4860-B8DB-13AFB41FD299}"/>
    <dgm:cxn modelId="{830F5791-7A07-4D53-9A51-FA48E074E458}" type="presOf" srcId="{DDC4F88F-5253-4279-B4B1-03927E567F36}" destId="{28F2B948-1EA8-4F0C-B4FD-4A5AE83B30EA}" srcOrd="0" destOrd="0" presId="urn:microsoft.com/office/officeart/2008/layout/CircularPictureCallout"/>
    <dgm:cxn modelId="{D5D845C3-9935-4569-B55A-89B925BD2170}" type="presOf" srcId="{5B117079-419C-4401-85C7-3227B17C4DFC}" destId="{B42D0878-A76E-4699-A37E-AFD1CF484036}" srcOrd="0" destOrd="0" presId="urn:microsoft.com/office/officeart/2008/layout/CircularPictureCallout"/>
    <dgm:cxn modelId="{7E9224EA-A04E-4518-8175-3FCCDB9FD45E}" type="presOf" srcId="{88E50942-C60C-4860-B8DB-13AFB41FD299}" destId="{BBBBA0D4-11C4-4231-90ED-5F3CEA8BB7FD}" srcOrd="0" destOrd="0" presId="urn:microsoft.com/office/officeart/2008/layout/CircularPictureCallout"/>
    <dgm:cxn modelId="{0831A6FF-A7A9-463F-8DB1-3FBF5AF86A1D}" type="presParOf" srcId="{B42D0878-A76E-4699-A37E-AFD1CF484036}" destId="{AA86EE62-8D86-4469-BDA4-BDDEFDF36B81}" srcOrd="0" destOrd="0" presId="urn:microsoft.com/office/officeart/2008/layout/CircularPictureCallout"/>
    <dgm:cxn modelId="{74207CE9-D0D3-4966-8208-9B3803CB028B}" type="presParOf" srcId="{AA86EE62-8D86-4469-BDA4-BDDEFDF36B81}" destId="{9765F40D-AC1F-4608-BD3E-E80E6D1DEE73}" srcOrd="0" destOrd="0" presId="urn:microsoft.com/office/officeart/2008/layout/CircularPictureCallout"/>
    <dgm:cxn modelId="{93332349-47BF-4FFE-8CC9-F175E49EA487}" type="presParOf" srcId="{9765F40D-AC1F-4608-BD3E-E80E6D1DEE73}" destId="{BBBBA0D4-11C4-4231-90ED-5F3CEA8BB7FD}" srcOrd="0" destOrd="0" presId="urn:microsoft.com/office/officeart/2008/layout/CircularPictureCallout"/>
    <dgm:cxn modelId="{99BB4E63-9F00-4656-B7DD-EC1E59FE0917}" type="presParOf" srcId="{AA86EE62-8D86-4469-BDA4-BDDEFDF36B81}" destId="{28F2B948-1EA8-4F0C-B4FD-4A5AE83B30EA}"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BA0D4-11C4-4231-90ED-5F3CEA8BB7FD}">
      <dsp:nvSpPr>
        <dsp:cNvPr id="0" name=""/>
        <dsp:cNvSpPr/>
      </dsp:nvSpPr>
      <dsp:spPr>
        <a:xfrm>
          <a:off x="4172288" y="424203"/>
          <a:ext cx="2238036" cy="224707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F2B948-1EA8-4F0C-B4FD-4A5AE83B30EA}">
      <dsp:nvSpPr>
        <dsp:cNvPr id="0" name=""/>
        <dsp:cNvSpPr/>
      </dsp:nvSpPr>
      <dsp:spPr>
        <a:xfrm>
          <a:off x="4359020" y="3840066"/>
          <a:ext cx="2051304" cy="105770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dirty="0"/>
        </a:p>
      </dsp:txBody>
      <dsp:txXfrm>
        <a:off x="4359020" y="3840066"/>
        <a:ext cx="2051304" cy="105770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6A1C0-0B3F-46C8-937E-0F5886A87B7C}" type="datetimeFigureOut">
              <a:rPr lang="en-US" smtClean="0"/>
              <a:t>6/14/2021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0C58C-FFDB-469E-965A-A16F3036869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zure.microsoft.com/en-us/documentation/services/service-bu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104AC-358F-42B0-8F9D-3721DD4EBF06}" type="slidenum">
              <a:rPr lang="en-US" smtClean="0"/>
              <a:t>1</a:t>
            </a:fld>
            <a:endParaRPr lang="en-US"/>
          </a:p>
        </p:txBody>
      </p:sp>
    </p:spTree>
    <p:extLst>
      <p:ext uri="{BB962C8B-B14F-4D97-AF65-F5344CB8AC3E}">
        <p14:creationId xmlns:p14="http://schemas.microsoft.com/office/powerpoint/2010/main" val="611525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latin typeface="+mn-lt"/>
                <a:ea typeface="Calibri" panose="020F0502020204030204" pitchFamily="34" charset="0"/>
                <a:cs typeface="Times New Roman" panose="02020603050405020304" pitchFamily="18" charset="0"/>
              </a:rPr>
              <a:t>Power BI is a Software as a Service (SaaS) BI solution</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1200" kern="1200" dirty="0">
              <a:solidFill>
                <a:schemeClr val="tx1"/>
              </a:solidFill>
              <a:latin typeface="+mn-lt"/>
              <a:ea typeface="Calibri" panose="020F0502020204030204" pitchFamily="34"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b="1" kern="1200" dirty="0">
                <a:solidFill>
                  <a:schemeClr val="tx1"/>
                </a:solidFill>
                <a:latin typeface="+mn-lt"/>
                <a:ea typeface="Calibri" panose="020F0502020204030204" pitchFamily="34" charset="0"/>
                <a:cs typeface="Times New Roman" panose="02020603050405020304" pitchFamily="18" charset="0"/>
              </a:rPr>
              <a:t>Talking points:</a:t>
            </a:r>
            <a:br>
              <a:rPr lang="en-US" sz="1200" b="1" kern="1200" dirty="0">
                <a:solidFill>
                  <a:schemeClr val="tx1"/>
                </a:solidFill>
                <a:latin typeface="+mn-lt"/>
                <a:ea typeface="Calibri" panose="020F0502020204030204" pitchFamily="34" charset="0"/>
                <a:cs typeface="Times New Roman" panose="02020603050405020304" pitchFamily="18" charset="0"/>
              </a:rPr>
            </a:br>
            <a:r>
              <a:rPr lang="en-US" sz="1200" b="0" kern="1200" dirty="0">
                <a:solidFill>
                  <a:schemeClr val="tx1"/>
                </a:solidFill>
                <a:latin typeface="+mn-lt"/>
                <a:ea typeface="Calibri" panose="020F0502020204030204" pitchFamily="34" charset="0"/>
                <a:cs typeface="Times New Roman" panose="02020603050405020304" pitchFamily="18" charset="0"/>
              </a:rPr>
              <a:t>Power BI</a:t>
            </a:r>
            <a:r>
              <a:rPr lang="en-US" sz="1200" kern="1200" dirty="0">
                <a:solidFill>
                  <a:schemeClr val="tx1"/>
                </a:solidFill>
                <a:latin typeface="+mn-lt"/>
                <a:ea typeface="Calibri" panose="020F0502020204030204" pitchFamily="34" charset="0"/>
                <a:cs typeface="Times New Roman" panose="02020603050405020304" pitchFamily="18" charset="0"/>
              </a:rPr>
              <a:t> enables fast deployment with</a:t>
            </a:r>
            <a:r>
              <a:rPr lang="en-US" sz="1200" kern="1200" baseline="0" dirty="0">
                <a:solidFill>
                  <a:schemeClr val="tx1"/>
                </a:solidFill>
                <a:latin typeface="+mn-lt"/>
                <a:ea typeface="Calibri" panose="020F0502020204030204" pitchFamily="34" charset="0"/>
                <a:cs typeface="Times New Roman" panose="02020603050405020304" pitchFamily="18" charset="0"/>
              </a:rPr>
              <a:t> guaranteed SLAs for uptime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baseline="0" dirty="0">
                <a:solidFill>
                  <a:schemeClr val="tx1"/>
                </a:solidFill>
                <a:latin typeface="+mn-lt"/>
                <a:ea typeface="Calibri" panose="020F0502020204030204" pitchFamily="34" charset="0"/>
                <a:cs typeface="Times New Roman" panose="02020603050405020304" pitchFamily="18" charset="0"/>
              </a:rPr>
              <a:t>Power BI scales to your demands, without having to worry about new hardware acquisitions and maintenance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latin typeface="+mn-lt"/>
                <a:ea typeface="Calibri" panose="020F0502020204030204" pitchFamily="34" charset="0"/>
                <a:cs typeface="Times New Roman" panose="02020603050405020304" pitchFamily="18" charset="0"/>
              </a:rPr>
              <a:t>The service is updated for you</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b="0" i="0" kern="1200" dirty="0">
                <a:solidFill>
                  <a:schemeClr val="tx1"/>
                </a:solidFill>
                <a:effectLst/>
                <a:latin typeface="+mn-lt"/>
                <a:ea typeface="+mn-ea"/>
                <a:cs typeface="+mn-cs"/>
              </a:rPr>
              <a:t>Tenant management and usage logs for Power BI for your company is done through the Power BI admin portal.</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b="0" i="0" kern="1200" baseline="0" dirty="0">
                <a:solidFill>
                  <a:schemeClr val="tx1"/>
                </a:solidFill>
                <a:effectLst/>
                <a:latin typeface="+mn-lt"/>
                <a:ea typeface="+mn-ea"/>
                <a:cs typeface="+mn-cs"/>
              </a:rPr>
              <a:t>Security and auditing are managed in the Office 365 Admin Portal.</a:t>
            </a:r>
            <a:r>
              <a:rPr lang="en-US" sz="1200" b="0" i="0" kern="1200" dirty="0">
                <a:solidFill>
                  <a:schemeClr val="tx1"/>
                </a:solidFill>
                <a:effectLst/>
                <a:latin typeface="+mn-lt"/>
                <a:ea typeface="+mn-ea"/>
                <a:cs typeface="+mn-cs"/>
              </a:rPr>
              <a:t> Access to the O365 admin portal can be</a:t>
            </a:r>
            <a:r>
              <a:rPr lang="en-US" sz="1200" b="0" i="0" kern="1200" baseline="0" dirty="0">
                <a:solidFill>
                  <a:schemeClr val="tx1"/>
                </a:solidFill>
                <a:effectLst/>
                <a:latin typeface="+mn-lt"/>
                <a:ea typeface="+mn-ea"/>
                <a:cs typeface="+mn-cs"/>
              </a:rPr>
              <a:t> secured with the Power BI Admin role.</a:t>
            </a:r>
            <a:endParaRPr lang="en-US" sz="1200" kern="1200" dirty="0">
              <a:solidFill>
                <a:schemeClr val="tx1"/>
              </a:solidFill>
              <a:latin typeface="+mn-lt"/>
              <a:ea typeface="Calibri" panose="020F0502020204030204" pitchFamily="34"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latin typeface="+mn-lt"/>
                <a:ea typeface="Calibri" panose="020F0502020204030204" pitchFamily="34" charset="0"/>
                <a:cs typeface="Times New Roman" panose="02020603050405020304" pitchFamily="18" charset="0"/>
              </a:rPr>
              <a:t>Power BI supports Azure AD Conditional Access to provide more control for how users access Power BI. </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latin typeface="+mn-lt"/>
                <a:ea typeface="Calibri" panose="020F0502020204030204" pitchFamily="34" charset="0"/>
                <a:cs typeface="Times New Roman" panose="02020603050405020304" pitchFamily="18" charset="0"/>
              </a:rPr>
              <a:t>Power BI Auditing allows administrators to monitor important user activities. </a:t>
            </a: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6/14/2021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252283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a:solidFill>
                  <a:srgbClr val="000000"/>
                </a:solidFill>
              </a:rPr>
              <a:t>Power BI connects to a variety of data sources, enabling you to</a:t>
            </a:r>
            <a:r>
              <a:rPr lang="en-US" baseline="0">
                <a:solidFill>
                  <a:srgbClr val="000000"/>
                </a:solidFill>
              </a:rPr>
              <a:t> </a:t>
            </a:r>
            <a:r>
              <a:rPr lang="en-US">
                <a:solidFill>
                  <a:srgbClr val="000000"/>
                </a:solidFill>
              </a:rPr>
              <a:t>view and explore data from hybrid sources in</a:t>
            </a:r>
            <a:r>
              <a:rPr lang="en-US" baseline="0">
                <a:solidFill>
                  <a:srgbClr val="000000"/>
                </a:solidFill>
              </a:rPr>
              <a:t> a single location.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baseline="0">
                <a:solidFill>
                  <a:srgbClr val="000000"/>
                </a:solidFill>
              </a:rPr>
              <a:t>Talking points:</a:t>
            </a: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solidFill>
                  <a:srgbClr val="000000"/>
                </a:solidFill>
              </a:rPr>
              <a:t>The Power BI</a:t>
            </a:r>
            <a:r>
              <a:rPr lang="en-US" baseline="0">
                <a:solidFill>
                  <a:srgbClr val="000000"/>
                </a:solidFill>
              </a:rPr>
              <a:t> Get Data feature lets you q</a:t>
            </a:r>
            <a:r>
              <a:rPr lang="en-US">
                <a:solidFill>
                  <a:srgbClr val="000000"/>
                </a:solidFill>
              </a:rPr>
              <a:t>uickly and easily connect to all of your dat</a:t>
            </a:r>
            <a:r>
              <a:rPr lang="en-US"/>
              <a:t>a</a:t>
            </a:r>
            <a:endParaRPr lang="en-US">
              <a:solidFill>
                <a:schemeClr val="bg1"/>
              </a:solidFill>
            </a:endParaRPr>
          </a:p>
          <a:p>
            <a:pPr marL="171450" lvl="1" indent="-171450" defTabSz="932742">
              <a:lnSpc>
                <a:spcPct val="90000"/>
              </a:lnSpc>
              <a:spcAft>
                <a:spcPts val="340"/>
              </a:spcAft>
              <a:buFont typeface="Arial" panose="020B0604020202020204" pitchFamily="34" charset="0"/>
              <a:buChar char="•"/>
              <a:defRPr/>
            </a:pPr>
            <a:r>
              <a:rPr lang="en-US">
                <a:solidFill>
                  <a:srgbClr val="000000"/>
                </a:solidFill>
              </a:rPr>
              <a:t>This includes a</a:t>
            </a:r>
            <a:r>
              <a:rPr lang="en-US" baseline="0">
                <a:solidFill>
                  <a:srgbClr val="000000"/>
                </a:solidFill>
              </a:rPr>
              <a:t> range of both cloud sources, on premises sources and specific data files </a:t>
            </a:r>
            <a:r>
              <a:rPr lang="en-US">
                <a:solidFill>
                  <a:srgbClr val="000000"/>
                </a:solidFill>
              </a:rPr>
              <a:t>—from the SaaS solutions you already use to your organization’s on-premises data</a:t>
            </a:r>
          </a:p>
          <a:p>
            <a:pPr marL="171450" indent="-171450">
              <a:buFont typeface="Arial" panose="020B0604020202020204" pitchFamily="34" charset="0"/>
              <a:buChar char="•"/>
            </a:pPr>
            <a:r>
              <a:rPr lang="en-US"/>
              <a:t>Many</a:t>
            </a:r>
            <a:r>
              <a:rPr lang="en-US" baseline="0"/>
              <a:t> sources have been integrated with Power BI, connecting in minutes with pre-built dashboards and reports </a:t>
            </a:r>
          </a:p>
          <a:p>
            <a:pPr marL="171450" indent="-171450">
              <a:buFont typeface="Arial" panose="020B0604020202020204" pitchFamily="34" charset="0"/>
              <a:buChar char="•"/>
            </a:pPr>
            <a:r>
              <a:rPr lang="en-US" baseline="0"/>
              <a:t>For the first time, you can easily get a consolidated view of your data, no matter where the data actually lives</a:t>
            </a:r>
          </a:p>
          <a:p>
            <a:pPr marL="171450" indent="-171450">
              <a:buFont typeface="Arial" panose="020B0604020202020204" pitchFamily="34" charset="0"/>
              <a:buChar char="•"/>
            </a:pPr>
            <a:r>
              <a:rPr lang="en-US"/>
              <a:t>Data from files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Solution templates: you don’t need to start from scratch. Start with a working end-to-end enterprise-ready Power BI solution that incorporates top technical and business practices</a:t>
            </a:r>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6/14/2021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20327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b="0"/>
              <a:t>With Power</a:t>
            </a:r>
            <a:r>
              <a:rPr lang="en-US" b="0" baseline="0"/>
              <a:t> BI you can create organizational content packs for your organization</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a:p>
            <a:pPr marL="0" marR="0" lvl="1" indent="0" algn="l" defTabSz="932742" rtl="0" eaLnBrk="1" fontAlgn="auto" latinLnBrk="0" hangingPunct="1">
              <a:lnSpc>
                <a:spcPct val="90000"/>
              </a:lnSpc>
              <a:spcBef>
                <a:spcPts val="0"/>
              </a:spcBef>
              <a:spcAft>
                <a:spcPts val="340"/>
              </a:spcAft>
              <a:buClrTx/>
              <a:buSzTx/>
              <a:buFontTx/>
              <a:buNone/>
              <a:tabLst/>
              <a:defRPr/>
            </a:pPr>
            <a:r>
              <a:rPr lang="en-US" b="1"/>
              <a:t>Talking points: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a:gradFill>
                  <a:gsLst>
                    <a:gs pos="0">
                      <a:srgbClr val="FFFFFF"/>
                    </a:gs>
                    <a:gs pos="100000">
                      <a:srgbClr val="FFFFFF"/>
                    </a:gs>
                  </a:gsLst>
                  <a:lin ang="5400000" scaled="0"/>
                </a:gradFill>
                <a:ea typeface="Segoe UI" pitchFamily="34" charset="0"/>
                <a:cs typeface="Segoe UI" pitchFamily="34" charset="0"/>
              </a:rPr>
              <a:t>If you need to make data available across your organization, a custom connector can do just that in an efficient way. For example, your finance team can provide access to financial data to the appropriate users across the organization.  </a:t>
            </a:r>
            <a:endParaRPr lang="en-US">
              <a:gradFill>
                <a:gsLst>
                  <a:gs pos="0">
                    <a:srgbClr val="FFFFFF"/>
                  </a:gs>
                  <a:gs pos="100000">
                    <a:srgbClr val="FFFFFF"/>
                  </a:gs>
                </a:gsLst>
                <a:lin ang="5400000" scaled="0"/>
              </a:gradFill>
              <a:ea typeface="Segoe UI" pitchFamily="34" charset="0"/>
              <a:cs typeface="Segoe UI"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gradFill>
                  <a:gsLst>
                    <a:gs pos="0">
                      <a:srgbClr val="FFFFFF"/>
                    </a:gs>
                    <a:gs pos="100000">
                      <a:srgbClr val="FFFFFF"/>
                    </a:gs>
                  </a:gsLst>
                  <a:lin ang="5400000" scaled="0"/>
                </a:gradFill>
                <a:cs typeface="Segoe UI" pitchFamily="34" charset="0"/>
              </a:rPr>
              <a:t>Create</a:t>
            </a:r>
            <a:r>
              <a:rPr lang="en-US" baseline="0">
                <a:gradFill>
                  <a:gsLst>
                    <a:gs pos="0">
                      <a:srgbClr val="FFFFFF"/>
                    </a:gs>
                    <a:gs pos="100000">
                      <a:srgbClr val="FFFFFF"/>
                    </a:gs>
                  </a:gsLst>
                  <a:lin ang="5400000" scaled="0"/>
                </a:gradFill>
                <a:cs typeface="Segoe UI" pitchFamily="34" charset="0"/>
              </a:rPr>
              <a:t> c</a:t>
            </a:r>
            <a:r>
              <a:rPr lang="en-US">
                <a:gradFill>
                  <a:gsLst>
                    <a:gs pos="0">
                      <a:srgbClr val="FFFFFF"/>
                    </a:gs>
                    <a:gs pos="100000">
                      <a:srgbClr val="FFFFFF"/>
                    </a:gs>
                  </a:gsLst>
                  <a:lin ang="5400000" scaled="0"/>
                </a:gradFill>
                <a:cs typeface="Segoe UI" pitchFamily="34" charset="0"/>
              </a:rPr>
              <a:t>ontent packs which make it easier and faster for users to explore</a:t>
            </a:r>
            <a:r>
              <a:rPr lang="en-US" baseline="0">
                <a:gradFill>
                  <a:gsLst>
                    <a:gs pos="0">
                      <a:srgbClr val="FFFFFF"/>
                    </a:gs>
                    <a:gs pos="100000">
                      <a:srgbClr val="FFFFFF"/>
                    </a:gs>
                  </a:gsLst>
                  <a:lin ang="5400000" scaled="0"/>
                </a:gradFill>
                <a:cs typeface="Segoe UI" pitchFamily="34" charset="0"/>
              </a:rPr>
              <a:t> the data you’re providing – they get dashboards and reports that they can use immediately to drive insights</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6/14/2021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303501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b="0"/>
              <a:t>Power BI comes with content packs for the</a:t>
            </a:r>
            <a:r>
              <a:rPr lang="en-US" b="0" baseline="0"/>
              <a:t> SaaS solutions that you already use</a:t>
            </a:r>
            <a:endParaRPr lang="en-US" b="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a:p>
            <a:pPr marL="0" marR="0" lvl="1" indent="0" algn="l" defTabSz="932742" rtl="0" eaLnBrk="1" fontAlgn="auto" latinLnBrk="0" hangingPunct="1">
              <a:lnSpc>
                <a:spcPct val="90000"/>
              </a:lnSpc>
              <a:spcBef>
                <a:spcPts val="0"/>
              </a:spcBef>
              <a:spcAft>
                <a:spcPts val="340"/>
              </a:spcAft>
              <a:buClrTx/>
              <a:buSzTx/>
              <a:buFontTx/>
              <a:buNone/>
              <a:tabLst/>
              <a:defRPr/>
            </a:pPr>
            <a:r>
              <a:rPr lang="en-US" b="1"/>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gradFill>
                  <a:gsLst>
                    <a:gs pos="0">
                      <a:srgbClr val="FFFFFF"/>
                    </a:gs>
                    <a:gs pos="100000">
                      <a:srgbClr val="FFFFFF"/>
                    </a:gs>
                  </a:gsLst>
                  <a:lin ang="5400000" scaled="0"/>
                </a:gradFill>
                <a:ea typeface="Segoe UI" pitchFamily="34" charset="0"/>
                <a:cs typeface="Segoe UI" pitchFamily="34" charset="0"/>
              </a:rPr>
              <a:t>It’s easy to discover business insights</a:t>
            </a:r>
            <a:r>
              <a:rPr lang="en-US" baseline="0">
                <a:gradFill>
                  <a:gsLst>
                    <a:gs pos="0">
                      <a:srgbClr val="FFFFFF"/>
                    </a:gs>
                    <a:gs pos="100000">
                      <a:srgbClr val="FFFFFF"/>
                    </a:gs>
                  </a:gsLst>
                  <a:lin ang="5400000" scaled="0"/>
                </a:gradFill>
                <a:ea typeface="Segoe UI" pitchFamily="34" charset="0"/>
                <a:cs typeface="Segoe UI" pitchFamily="34" charset="0"/>
              </a:rPr>
              <a:t> quickly by connecting all of the SaaS data sources you already use to Power BI </a:t>
            </a:r>
            <a:endParaRPr lang="en-US">
              <a:gradFill>
                <a:gsLst>
                  <a:gs pos="0">
                    <a:srgbClr val="FFFFFF"/>
                  </a:gs>
                  <a:gs pos="100000">
                    <a:srgbClr val="FFFFFF"/>
                  </a:gs>
                </a:gsLst>
                <a:lin ang="5400000" scaled="0"/>
              </a:gra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gradFill>
                  <a:gsLst>
                    <a:gs pos="0">
                      <a:srgbClr val="FFFFFF"/>
                    </a:gs>
                    <a:gs pos="100000">
                      <a:srgbClr val="FFFFFF"/>
                    </a:gs>
                  </a:gsLst>
                  <a:lin ang="5400000" scaled="0"/>
                </a:gradFill>
                <a:ea typeface="Segoe UI" pitchFamily="34" charset="0"/>
                <a:cs typeface="Segoe UI" pitchFamily="34" charset="0"/>
              </a:rPr>
              <a:t>Power BI has “connector” functionality that establishes a direct connection to a variety of popular SaaS solutions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a:gradFill>
                  <a:gsLst>
                    <a:gs pos="0">
                      <a:srgbClr val="FFFFFF"/>
                    </a:gs>
                    <a:gs pos="100000">
                      <a:srgbClr val="FFFFFF"/>
                    </a:gs>
                  </a:gsLst>
                  <a:lin ang="5400000" scaled="0"/>
                </a:gradFill>
                <a:ea typeface="Segoe UI" pitchFamily="34" charset="0"/>
                <a:cs typeface="Segoe UI" pitchFamily="34" charset="0"/>
              </a:rPr>
              <a:t>It’s more than just a connection though – Power BI has a “content pack” for each SaaS solution </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a:gradFill>
                  <a:gsLst>
                    <a:gs pos="0">
                      <a:srgbClr val="FFFFFF"/>
                    </a:gs>
                    <a:gs pos="100000">
                      <a:srgbClr val="FFFFFF"/>
                    </a:gs>
                  </a:gsLst>
                  <a:lin ang="5400000" scaled="0"/>
                </a:gradFill>
                <a:ea typeface="Segoe UI" pitchFamily="34" charset="0"/>
                <a:cs typeface="Segoe UI" pitchFamily="34" charset="0"/>
              </a:rPr>
              <a:t>These “content packs” consist of </a:t>
            </a:r>
            <a:r>
              <a:rPr lang="en-US" sz="900">
                <a:gradFill>
                  <a:gsLst>
                    <a:gs pos="1250">
                      <a:schemeClr val="tx2"/>
                    </a:gs>
                    <a:gs pos="99000">
                      <a:schemeClr val="tx2"/>
                    </a:gs>
                  </a:gsLst>
                  <a:lin ang="5400000" scaled="0"/>
                </a:gradFill>
              </a:rPr>
              <a:t>pre-configured dashboards, reports, data models, embedded queries and metadata</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a:gradFill>
                  <a:gsLst>
                    <a:gs pos="1250">
                      <a:schemeClr val="tx2"/>
                    </a:gs>
                    <a:gs pos="99000">
                      <a:schemeClr val="tx2"/>
                    </a:gs>
                  </a:gsLst>
                  <a:lin ang="5400000" scaled="0"/>
                </a:gradFill>
                <a:ea typeface="Segoe UI" pitchFamily="34" charset="0"/>
                <a:cs typeface="Segoe UI" pitchFamily="34" charset="0"/>
              </a:rPr>
              <a:t>That means users don’t have to set anything up from scratch – you connect your data and instantly have a beautiful dashboard ready for you to customize to your needs</a:t>
            </a:r>
            <a:endParaRPr lang="en-US" sz="900" baseline="0">
              <a:gradFill>
                <a:gsLst>
                  <a:gs pos="0">
                    <a:srgbClr val="FFFFFF"/>
                  </a:gs>
                  <a:gs pos="100000">
                    <a:srgbClr val="FFFFFF"/>
                  </a:gs>
                </a:gsLst>
                <a:lin ang="5400000" scaled="0"/>
              </a:gra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gradFill>
                  <a:gsLst>
                    <a:gs pos="0">
                      <a:srgbClr val="FFFFFF"/>
                    </a:gs>
                    <a:gs pos="100000">
                      <a:srgbClr val="FFFFFF"/>
                    </a:gs>
                  </a:gsLst>
                  <a:lin ang="5400000" scaled="0"/>
                </a:gradFill>
                <a:ea typeface="Segoe UI" pitchFamily="34" charset="0"/>
                <a:cs typeface="Segoe UI" pitchFamily="34" charset="0"/>
              </a:rPr>
              <a:t>Thanks to the direct</a:t>
            </a:r>
            <a:r>
              <a:rPr lang="en-US" baseline="0">
                <a:gradFill>
                  <a:gsLst>
                    <a:gs pos="0">
                      <a:srgbClr val="FFFFFF"/>
                    </a:gs>
                    <a:gs pos="100000">
                      <a:srgbClr val="FFFFFF"/>
                    </a:gs>
                  </a:gsLst>
                  <a:lin ang="5400000" scaled="0"/>
                </a:gradFill>
                <a:ea typeface="Segoe UI" pitchFamily="34" charset="0"/>
                <a:cs typeface="Segoe UI" pitchFamily="34" charset="0"/>
              </a:rPr>
              <a:t> connection from Power BI, data processing is optimized, so you can explore at a rapid pace</a:t>
            </a:r>
            <a:endParaRPr lang="en-US">
              <a:gradFill>
                <a:gsLst>
                  <a:gs pos="0">
                    <a:srgbClr val="FFFFFF"/>
                  </a:gs>
                  <a:gs pos="100000">
                    <a:srgbClr val="FFFFFF"/>
                  </a:gs>
                </a:gsLst>
                <a:lin ang="5400000" scaled="0"/>
              </a:gra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gradFill>
                  <a:gsLst>
                    <a:gs pos="0">
                      <a:srgbClr val="FFFFFF"/>
                    </a:gs>
                    <a:gs pos="100000">
                      <a:srgbClr val="FFFFFF"/>
                    </a:gs>
                  </a:gsLst>
                  <a:lin ang="5400000" scaled="0"/>
                </a:gradFill>
                <a:ea typeface="Segoe UI" pitchFamily="34" charset="0"/>
                <a:cs typeface="Segoe UI" pitchFamily="34" charset="0"/>
              </a:rPr>
              <a:t>And data is updated automatically</a:t>
            </a:r>
            <a:r>
              <a:rPr lang="en-US" baseline="0">
                <a:gradFill>
                  <a:gsLst>
                    <a:gs pos="0">
                      <a:srgbClr val="FFFFFF"/>
                    </a:gs>
                    <a:gs pos="100000">
                      <a:srgbClr val="FFFFFF"/>
                    </a:gs>
                  </a:gsLst>
                  <a:lin ang="5400000" scaled="0"/>
                </a:gradFill>
                <a:ea typeface="Segoe UI" pitchFamily="34" charset="0"/>
                <a:cs typeface="Segoe UI" pitchFamily="34" charset="0"/>
              </a:rPr>
              <a:t> each day (or on-demand if you need it) – no need for special refresh configuration</a:t>
            </a:r>
            <a:endParaRPr lang="en-US" sz="900">
              <a:gradFill>
                <a:gsLst>
                  <a:gs pos="0">
                    <a:srgbClr val="FFFFFF"/>
                  </a:gs>
                  <a:gs pos="100000">
                    <a:srgbClr val="FFFFFF"/>
                  </a:gs>
                </a:gsLst>
                <a:lin ang="5400000" scaled="0"/>
              </a:gradFill>
              <a:ea typeface="Segoe UI" pitchFamily="34" charset="0"/>
              <a:cs typeface="Segoe UI" pitchFamily="34"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6/14/2021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973268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b="0"/>
              <a:t>Power BI works directly and</a:t>
            </a:r>
            <a:r>
              <a:rPr lang="en-US" b="0" baseline="0"/>
              <a:t> seamlessly with other Azure Data Services</a:t>
            </a:r>
            <a:endParaRPr lang="en-US" b="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a:p>
            <a:pPr marL="0" marR="0" lvl="1" indent="0" algn="l" defTabSz="932742" rtl="0" eaLnBrk="1" fontAlgn="auto" latinLnBrk="0" hangingPunct="1">
              <a:lnSpc>
                <a:spcPct val="90000"/>
              </a:lnSpc>
              <a:spcBef>
                <a:spcPts val="0"/>
              </a:spcBef>
              <a:spcAft>
                <a:spcPts val="340"/>
              </a:spcAft>
              <a:buClrTx/>
              <a:buSzTx/>
              <a:buFontTx/>
              <a:buNone/>
              <a:tabLst/>
              <a:defRPr/>
            </a:pPr>
            <a:r>
              <a:rPr lang="en-US" b="1"/>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solidFill>
                  <a:srgbClr val="000000"/>
                </a:solidFill>
                <a:ea typeface="Segoe UI" pitchFamily="34" charset="0"/>
                <a:cs typeface="Segoe UI" pitchFamily="34" charset="0"/>
              </a:rPr>
              <a:t>For example, Power BI</a:t>
            </a:r>
            <a:r>
              <a:rPr lang="en-US" baseline="0">
                <a:solidFill>
                  <a:srgbClr val="000000"/>
                </a:solidFill>
                <a:ea typeface="Segoe UI" pitchFamily="34" charset="0"/>
                <a:cs typeface="Segoe UI" pitchFamily="34" charset="0"/>
              </a:rPr>
              <a:t> integrates with SQL Database and SQL Data Warehouse, making it easier to query large data sets in real-time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a:solidFill>
                  <a:srgbClr val="000000"/>
                </a:solidFill>
                <a:ea typeface="Segoe UI" pitchFamily="34" charset="0"/>
                <a:cs typeface="Segoe UI" pitchFamily="34" charset="0"/>
              </a:rPr>
              <a:t>Power BI also directly integrates with Azure Stream Analytics -  real-time data from Stream Analytics can be pushed directly into Power BI for real-time visibility via dashboards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a:solidFill>
                  <a:srgbClr val="000000"/>
                </a:solidFill>
                <a:ea typeface="Segoe UI" pitchFamily="34" charset="0"/>
                <a:cs typeface="Segoe UI" pitchFamily="34" charset="0"/>
              </a:rPr>
              <a:t>For example, if you have </a:t>
            </a:r>
            <a:r>
              <a:rPr lang="en-US" baseline="0" err="1">
                <a:solidFill>
                  <a:srgbClr val="000000"/>
                </a:solidFill>
                <a:ea typeface="Segoe UI" pitchFamily="34" charset="0"/>
                <a:cs typeface="Segoe UI" pitchFamily="34" charset="0"/>
              </a:rPr>
              <a:t>IoT</a:t>
            </a:r>
            <a:r>
              <a:rPr lang="en-US" baseline="0">
                <a:solidFill>
                  <a:srgbClr val="000000"/>
                </a:solidFill>
                <a:ea typeface="Segoe UI" pitchFamily="34" charset="0"/>
                <a:cs typeface="Segoe UI" pitchFamily="34" charset="0"/>
              </a:rPr>
              <a:t> devices like sensors and factory-floor machines connected to Stream Analytics, that data can be surfaced live to Power BI dashboards, so operations managers can get real-time information on the status of plant operations</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6/14/2021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874479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mn-lt"/>
                <a:ea typeface="Calibri" panose="020F0502020204030204" pitchFamily="34" charset="0"/>
                <a:cs typeface="Times New Roman" panose="02020603050405020304" pitchFamily="18" charset="0"/>
              </a:rPr>
              <a:t>Connect live to your existing on-premises data, such as </a:t>
            </a:r>
            <a:r>
              <a:rPr lang="en-US" sz="1200" kern="1200" dirty="0">
                <a:solidFill>
                  <a:schemeClr val="tx1"/>
                </a:solidFill>
                <a:latin typeface="+mn-lt"/>
                <a:ea typeface="Calibri" panose="020F0502020204030204" pitchFamily="34" charset="0"/>
                <a:cs typeface="Times New Roman" panose="02020603050405020304" pitchFamily="18" charset="0"/>
              </a:rPr>
              <a:t>SQL Server Analysis Services. No need to move your data to the cloud</a:t>
            </a:r>
            <a:endParaRPr lang="en-US" sz="1200" kern="1200" dirty="0">
              <a:solidFill>
                <a:schemeClr val="tx1"/>
              </a:solidFill>
              <a:effectLst/>
              <a:latin typeface="+mn-lt"/>
              <a:ea typeface="Calibri" panose="020F0502020204030204" pitchFamily="34"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Power BI lets you establish live connectivity with on-premises SQL Server Analysis Services tabular and</a:t>
            </a:r>
            <a:r>
              <a:rPr lang="en-US" baseline="0" dirty="0">
                <a:solidFill>
                  <a:srgbClr val="000000"/>
                </a:solidFill>
                <a:ea typeface="Segoe UI" pitchFamily="34" charset="0"/>
                <a:cs typeface="Segoe UI" pitchFamily="34" charset="0"/>
              </a:rPr>
              <a:t> multi-dimensional </a:t>
            </a:r>
            <a:r>
              <a:rPr lang="en-US" dirty="0">
                <a:solidFill>
                  <a:srgbClr val="000000"/>
                </a:solidFill>
                <a:ea typeface="Segoe UI" pitchFamily="34" charset="0"/>
                <a:cs typeface="Segoe UI" pitchFamily="34" charset="0"/>
              </a:rPr>
              <a:t>models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Use On-Premises Data Gateway to configure the connection</a:t>
            </a:r>
            <a:r>
              <a:rPr lang="en-US" baseline="0" dirty="0">
                <a:solidFill>
                  <a:srgbClr val="000000"/>
                </a:solidFill>
                <a:ea typeface="Segoe UI" pitchFamily="34" charset="0"/>
                <a:cs typeface="Segoe UI" pitchFamily="34" charset="0"/>
              </a:rPr>
              <a:t> with</a:t>
            </a:r>
            <a:r>
              <a:rPr lang="en-US" dirty="0">
                <a:solidFill>
                  <a:srgbClr val="000000"/>
                </a:solidFill>
                <a:ea typeface="Segoe UI" pitchFamily="34" charset="0"/>
                <a:cs typeface="Segoe UI" pitchFamily="34" charset="0"/>
              </a:rPr>
              <a:t> your existing SSAS</a:t>
            </a:r>
            <a:r>
              <a:rPr lang="en-US" baseline="0" dirty="0">
                <a:solidFill>
                  <a:srgbClr val="000000"/>
                </a:solidFill>
                <a:ea typeface="Segoe UI" pitchFamily="34" charset="0"/>
                <a:cs typeface="Segoe UI" pitchFamily="34" charset="0"/>
              </a:rPr>
              <a:t> solution (replaces the Analysis Services Connector).</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The connection is live</a:t>
            </a:r>
            <a:r>
              <a:rPr lang="en-US" baseline="0" dirty="0">
                <a:solidFill>
                  <a:srgbClr val="000000"/>
                </a:solidFill>
                <a:ea typeface="Segoe UI" pitchFamily="34" charset="0"/>
                <a:cs typeface="Segoe UI" pitchFamily="34" charset="0"/>
              </a:rPr>
              <a:t> – meaning that </a:t>
            </a:r>
            <a:r>
              <a:rPr lang="en-US" dirty="0">
                <a:solidFill>
                  <a:srgbClr val="000000"/>
                </a:solidFill>
                <a:ea typeface="Segoe UI" pitchFamily="34" charset="0"/>
                <a:cs typeface="Segoe UI" pitchFamily="34" charset="0"/>
              </a:rPr>
              <a:t>when users view and explore dashboards, Power BI interactively queries the on-premises cube to fetch the data</a:t>
            </a:r>
            <a:r>
              <a:rPr lang="en-US" baseline="0" dirty="0">
                <a:solidFill>
                  <a:srgbClr val="000000"/>
                </a:solidFill>
                <a:ea typeface="Segoe UI" pitchFamily="34" charset="0"/>
                <a:cs typeface="Segoe UI" pitchFamily="34" charset="0"/>
              </a:rPr>
              <a:t> right then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This enables </a:t>
            </a:r>
            <a:r>
              <a:rPr lang="en-US" dirty="0">
                <a:solidFill>
                  <a:srgbClr val="000000"/>
                </a:solidFill>
              </a:rPr>
              <a:t>efficient data exploration thanks to</a:t>
            </a:r>
            <a:r>
              <a:rPr lang="en-US" baseline="0" dirty="0">
                <a:solidFill>
                  <a:srgbClr val="000000"/>
                </a:solidFill>
              </a:rPr>
              <a:t> </a:t>
            </a:r>
            <a:r>
              <a:rPr lang="en-US" dirty="0">
                <a:solidFill>
                  <a:srgbClr val="000000"/>
                </a:solidFill>
              </a:rPr>
              <a:t>optimized query performance</a:t>
            </a:r>
            <a:endParaRPr lang="en-US" dirty="0">
              <a:solidFill>
                <a:srgbClr val="000000"/>
              </a:solidFill>
              <a:ea typeface="Segoe UI" pitchFamily="34" charset="0"/>
              <a:cs typeface="Segoe UI" pitchFamily="34" charset="0"/>
            </a:endParaRP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a:t>
            </a:r>
            <a:r>
              <a:rPr lang="en-US" baseline="0" dirty="0">
                <a:solidFill>
                  <a:srgbClr val="000000"/>
                </a:solidFill>
                <a:ea typeface="Segoe UI" pitchFamily="34" charset="0"/>
                <a:cs typeface="Segoe UI" pitchFamily="34" charset="0"/>
              </a:rPr>
              <a:t> can </a:t>
            </a:r>
            <a:r>
              <a:rPr lang="en-US" baseline="0" dirty="0">
                <a:solidFill>
                  <a:srgbClr val="000000"/>
                </a:solidFill>
              </a:rPr>
              <a:t>c</a:t>
            </a:r>
            <a:r>
              <a:rPr lang="en-US" dirty="0">
                <a:solidFill>
                  <a:srgbClr val="000000"/>
                </a:solidFill>
              </a:rPr>
              <a:t>reate reports with SSAS data on powerbi.com,</a:t>
            </a:r>
            <a:r>
              <a:rPr lang="en-US" baseline="0" dirty="0">
                <a:solidFill>
                  <a:srgbClr val="000000"/>
                </a:solidFill>
              </a:rPr>
              <a:t> even </a:t>
            </a:r>
            <a:r>
              <a:rPr lang="en-US" dirty="0">
                <a:solidFill>
                  <a:srgbClr val="000000"/>
                </a:solidFill>
              </a:rPr>
              <a:t>while data remains on-premises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Your existing, role-based SSAS permissions still apply – user access to SSAS data via Power BI is controlled the same way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gradFill>
                  <a:gsLst>
                    <a:gs pos="0">
                      <a:srgbClr val="FFFFFF"/>
                    </a:gs>
                    <a:gs pos="100000">
                      <a:srgbClr val="FFFFFF"/>
                    </a:gs>
                  </a:gsLst>
                  <a:lin ang="5400000" scaled="0"/>
                </a:gradFill>
                <a:ea typeface="Segoe UI" pitchFamily="34" charset="0"/>
                <a:cs typeface="Segoe UI" pitchFamily="34" charset="0"/>
              </a:rPr>
              <a:t>The connection to SSAS is secured via</a:t>
            </a:r>
            <a:r>
              <a:rPr lang="en-US" baseline="0" dirty="0">
                <a:gradFill>
                  <a:gsLst>
                    <a:gs pos="0">
                      <a:srgbClr val="FFFFFF"/>
                    </a:gs>
                    <a:gs pos="100000">
                      <a:srgbClr val="FFFFFF"/>
                    </a:gs>
                  </a:gsLst>
                  <a:lin ang="5400000" scaled="0"/>
                </a:gradFill>
                <a:ea typeface="Segoe UI" pitchFamily="34" charset="0"/>
                <a:cs typeface="Segoe UI" pitchFamily="34" charset="0"/>
              </a:rPr>
              <a:t> </a:t>
            </a:r>
            <a:r>
              <a:rPr lang="en-US" dirty="0">
                <a:gradFill>
                  <a:gsLst>
                    <a:gs pos="0">
                      <a:srgbClr val="FFFFFF"/>
                    </a:gs>
                    <a:gs pos="100000">
                      <a:srgbClr val="FFFFFF"/>
                    </a:gs>
                  </a:gsLst>
                  <a:lin ang="5400000" scaled="0"/>
                </a:gradFill>
                <a:ea typeface="Segoe UI" pitchFamily="34" charset="0"/>
                <a:cs typeface="Segoe UI" pitchFamily="34" charset="0"/>
              </a:rPr>
              <a:t>Azure Service Bus SSL encryption</a:t>
            </a:r>
            <a:endParaRPr lang="en-US" b="1"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6/14/2021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563784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a:solidFill>
                  <a:schemeClr val="tx1"/>
                </a:solidFill>
                <a:effectLst/>
                <a:latin typeface="+mn-lt"/>
                <a:ea typeface="+mn-ea"/>
                <a:cs typeface="+mn-cs"/>
              </a:rPr>
              <a:t>You can upload Excel, CSV and Power BI Desktop files from your computer, or connect to them on OneDrive for Business, OneDrive Personal or SharePoint</a:t>
            </a:r>
            <a:r>
              <a:rPr lang="en-US" sz="1200" kern="1200" baseline="0">
                <a:solidFill>
                  <a:schemeClr val="tx1"/>
                </a:solidFill>
                <a:effectLst/>
                <a:latin typeface="+mn-lt"/>
                <a:ea typeface="+mn-ea"/>
                <a:cs typeface="+mn-cs"/>
              </a:rPr>
              <a:t> Team Sites</a:t>
            </a:r>
            <a:endParaRPr lang="en-US" b="1"/>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a:p>
            <a:pPr marL="0" marR="0" lvl="1" indent="0" algn="l" defTabSz="932742" rtl="0" eaLnBrk="1" fontAlgn="auto" latinLnBrk="0" hangingPunct="1">
              <a:lnSpc>
                <a:spcPct val="90000"/>
              </a:lnSpc>
              <a:spcBef>
                <a:spcPts val="0"/>
              </a:spcBef>
              <a:spcAft>
                <a:spcPts val="340"/>
              </a:spcAft>
              <a:buClrTx/>
              <a:buSzTx/>
              <a:buFontTx/>
              <a:buNone/>
              <a:tabLst/>
              <a:defRPr/>
            </a:pPr>
            <a:r>
              <a:rPr lang="en-US" b="1"/>
              <a:t>Talking points:</a:t>
            </a:r>
          </a:p>
          <a:p>
            <a:r>
              <a:rPr lang="en-US" sz="1200" b="0" i="0" kern="1200">
                <a:solidFill>
                  <a:schemeClr val="tx1"/>
                </a:solidFill>
                <a:effectLst/>
                <a:latin typeface="+mn-lt"/>
                <a:ea typeface="+mn-ea"/>
                <a:cs typeface="+mn-cs"/>
              </a:rPr>
              <a:t>Where your file is saved makes a difference</a:t>
            </a:r>
          </a:p>
          <a:p>
            <a:r>
              <a:rPr lang="en-US" sz="1200" b="1" i="0" kern="1200">
                <a:solidFill>
                  <a:schemeClr val="tx1"/>
                </a:solidFill>
                <a:effectLst/>
                <a:latin typeface="+mn-lt"/>
                <a:ea typeface="+mn-ea"/>
                <a:cs typeface="+mn-cs"/>
              </a:rPr>
              <a:t>Local</a:t>
            </a:r>
            <a:r>
              <a:rPr lang="en-US" sz="1200" b="0" i="0" kern="1200">
                <a:solidFill>
                  <a:schemeClr val="tx1"/>
                </a:solidFill>
                <a:effectLst/>
                <a:latin typeface="+mn-lt"/>
                <a:ea typeface="+mn-ea"/>
                <a:cs typeface="+mn-cs"/>
              </a:rPr>
              <a:t> - If you save your file to a local drive on your computer or another location in your organization, from Power BI, you can </a:t>
            </a:r>
            <a:r>
              <a:rPr lang="en-US" sz="1200" b="0" i="1" kern="1200">
                <a:solidFill>
                  <a:schemeClr val="tx1"/>
                </a:solidFill>
                <a:effectLst/>
                <a:latin typeface="+mn-lt"/>
                <a:ea typeface="+mn-ea"/>
                <a:cs typeface="+mn-cs"/>
              </a:rPr>
              <a:t>import</a:t>
            </a:r>
            <a:r>
              <a:rPr lang="en-US" sz="1200" b="0" i="0" kern="1200">
                <a:solidFill>
                  <a:schemeClr val="tx1"/>
                </a:solidFill>
                <a:effectLst/>
                <a:latin typeface="+mn-lt"/>
                <a:ea typeface="+mn-ea"/>
                <a:cs typeface="+mn-cs"/>
              </a:rPr>
              <a:t> your file into Power BI. Your file will actually remain on your local drive, so the whole file isn’t really imported into Power BI. What really happens is a new dataset is created in your Power BI site and data, and in some cases the data model, are loaded into the dataset. If your file has any reports, those will appear in your Power BI site under Reports.</a:t>
            </a:r>
          </a:p>
          <a:p>
            <a:r>
              <a:rPr lang="en-US" sz="1200" b="1" i="0" kern="1200">
                <a:solidFill>
                  <a:schemeClr val="tx1"/>
                </a:solidFill>
                <a:effectLst/>
                <a:latin typeface="+mn-lt"/>
                <a:ea typeface="+mn-ea"/>
                <a:cs typeface="+mn-cs"/>
              </a:rPr>
              <a:t>OneDrive - Business</a:t>
            </a:r>
            <a:r>
              <a:rPr lang="en-US" sz="1200" b="0" i="0" kern="1200">
                <a:solidFill>
                  <a:schemeClr val="tx1"/>
                </a:solidFill>
                <a:effectLst/>
                <a:latin typeface="+mn-lt"/>
                <a:ea typeface="+mn-ea"/>
                <a:cs typeface="+mn-cs"/>
              </a:rPr>
              <a:t> – If you have OneDrive for Business and you sign into it with the same account you sign into Power BI with, this is by-far the most effective way to keep your work in Excel Power BI Desktop, or a .CSV file and your dataset, reports, and dashboards in Power BI in-sync. Because both Power BI and OneDrive are in the cloud, Power BI connects to your file on OneDrive about every hour. If any changes are found, your dataset, reports, and dashboards are automatically updated in Power BI.</a:t>
            </a:r>
          </a:p>
          <a:p>
            <a:r>
              <a:rPr lang="en-US" sz="1200" b="1" i="0" kern="1200">
                <a:solidFill>
                  <a:schemeClr val="tx1"/>
                </a:solidFill>
                <a:effectLst/>
                <a:latin typeface="+mn-lt"/>
                <a:ea typeface="+mn-ea"/>
                <a:cs typeface="+mn-cs"/>
              </a:rPr>
              <a:t>OneDrive - Personal</a:t>
            </a:r>
            <a:r>
              <a:rPr lang="en-US" sz="1200" b="0" i="0" kern="1200">
                <a:solidFill>
                  <a:schemeClr val="tx1"/>
                </a:solidFill>
                <a:effectLst/>
                <a:latin typeface="+mn-lt"/>
                <a:ea typeface="+mn-ea"/>
                <a:cs typeface="+mn-cs"/>
              </a:rPr>
              <a:t> – If you save your files to your own OneDrive account, you’ll get many of the same benefits as you would with OneDrive for Business. The biggest difference is when you first connect to your file (using Get Data &gt; Files &gt; OneDrive – Personal) you’ll need to sign in to your OneDrive with your Microsoft account, which is usually different from what you use to sign in to Power BI. When signing in with your OneDrive with your Microsoft account, be sure to select the Keep me signed in option. This way, Power BI will be able to connect to your file about every hour and make sure your dataset in Power BI is in-sync.</a:t>
            </a:r>
          </a:p>
          <a:p>
            <a:r>
              <a:rPr lang="en-US" sz="1200" b="1" i="0" kern="1200">
                <a:solidFill>
                  <a:schemeClr val="tx1"/>
                </a:solidFill>
                <a:effectLst/>
                <a:latin typeface="+mn-lt"/>
                <a:ea typeface="+mn-ea"/>
                <a:cs typeface="+mn-cs"/>
              </a:rPr>
              <a:t>SharePoint Team-Sites</a:t>
            </a:r>
            <a:r>
              <a:rPr lang="en-US" sz="1200" b="0" i="0" kern="1200">
                <a:solidFill>
                  <a:schemeClr val="tx1"/>
                </a:solidFill>
                <a:effectLst/>
                <a:latin typeface="+mn-lt"/>
                <a:ea typeface="+mn-ea"/>
                <a:cs typeface="+mn-cs"/>
              </a:rPr>
              <a:t> – Saving your Power BI Desktop files to SharePoint – Team Sites is much the same as saving to OneDrive for Business. The biggest difference is how you connect to the file from Power BI. You can specify a URL or connect to the root folder.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Calibri" panose="020F0502020204030204" pitchFamily="34" charset="0"/>
                <a:cs typeface="Times New Roman" panose="02020603050405020304" pitchFamily="18" charset="0"/>
              </a:rPr>
              <a:t>Get data and reports from Power BI Desktop files.</a:t>
            </a:r>
          </a:p>
          <a:p>
            <a:endParaRPr lang="en-US" sz="1200" b="0" i="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6/14/2021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927973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b="0"/>
              <a:t>You can</a:t>
            </a:r>
            <a:r>
              <a:rPr lang="en-US" b="0" baseline="0"/>
              <a:t> k</a:t>
            </a:r>
            <a:r>
              <a:rPr lang="en-US" b="0"/>
              <a:t>eep your data where it is</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a:p>
            <a:pPr marL="0" marR="0" lvl="1" indent="0" algn="l" defTabSz="932742" rtl="0" eaLnBrk="1" fontAlgn="auto" latinLnBrk="0" hangingPunct="1">
              <a:lnSpc>
                <a:spcPct val="90000"/>
              </a:lnSpc>
              <a:spcBef>
                <a:spcPts val="0"/>
              </a:spcBef>
              <a:spcAft>
                <a:spcPts val="340"/>
              </a:spcAft>
              <a:buClrTx/>
              <a:buSzTx/>
              <a:buFontTx/>
              <a:buNone/>
              <a:tabLst/>
              <a:defRPr/>
            </a:pPr>
            <a:r>
              <a:rPr lang="en-US" b="1"/>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a:solidFill>
                  <a:schemeClr val="tx1"/>
                </a:solidFill>
                <a:effectLst/>
                <a:latin typeface="+mn-lt"/>
                <a:ea typeface="+mn-ea"/>
                <a:cs typeface="+mn-cs"/>
              </a:rPr>
              <a:t>﻿﻿﻿﻿﻿﻿Power BI connects to data sources on your behalf. The connections require valid accounts that meet the requirements of the specific data source.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a:solidFill>
                  <a:schemeClr val="tx1"/>
                </a:solidFill>
                <a:effectLst/>
                <a:latin typeface="+mn-lt"/>
                <a:ea typeface="+mn-ea"/>
                <a:cs typeface="+mn-cs"/>
              </a:rPr>
              <a:t>In order for Power BI to refresh your dataset, you will need to provide credentials for that particular data source. The type of credentials required depend on the data source your dataset is connecting to. You will be required to enter credentials the first time you use Schedule Refresh or Refresh Now. Once entered, those credentials will be retained as part of refresh settings for that dataset. If you get data from another workbook that uses the same data source in a dataset you've already configured authentication credentials for, you won't need to configure credentials again for your new dataset</a:t>
            </a:r>
            <a:r>
              <a:rPr lang="en-US" sz="1200" b="1" kern="1200">
                <a:solidFill>
                  <a:schemeClr val="tx1"/>
                </a:solidFill>
                <a:effectLst/>
                <a:latin typeface="+mn-lt"/>
                <a:ea typeface="+mn-ea"/>
                <a:cs typeface="+mn-cs"/>
              </a:rPr>
              <a:t>﻿</a:t>
            </a:r>
            <a:r>
              <a:rPr lang="en-US" sz="1200" kern="1200">
                <a:solidFill>
                  <a:schemeClr val="tx1"/>
                </a:solidFill>
                <a:effectLst/>
                <a:latin typeface="+mn-lt"/>
                <a:ea typeface="+mn-ea"/>
                <a:cs typeface="+mn-cs"/>
              </a:rPr>
              <a:t>﻿.</a:t>
            </a:r>
            <a:br>
              <a:rPr lang="en-US">
                <a:gradFill>
                  <a:gsLst>
                    <a:gs pos="0">
                      <a:srgbClr val="FFFFFF"/>
                    </a:gs>
                    <a:gs pos="100000">
                      <a:srgbClr val="FFFFFF"/>
                    </a:gs>
                  </a:gsLst>
                  <a:lin ang="5400000" scaled="0"/>
                </a:gradFill>
                <a:ea typeface="Segoe UI" pitchFamily="34" charset="0"/>
                <a:cs typeface="Segoe UI" pitchFamily="34" charset="0"/>
              </a:rPr>
            </a:br>
            <a:endParaRPr lang="en-US" sz="900" baseline="0">
              <a:gradFill>
                <a:gsLst>
                  <a:gs pos="0">
                    <a:srgbClr val="FFFFFF"/>
                  </a:gs>
                  <a:gs pos="100000">
                    <a:srgbClr val="FFFFFF"/>
                  </a:gs>
                </a:gsLst>
                <a:lin ang="5400000" scaled="0"/>
              </a:gradFill>
              <a:ea typeface="Segoe UI" pitchFamily="34" charset="0"/>
              <a:cs typeface="Segoe UI" pitchFamily="34"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1000" kern="1200">
              <a:solidFill>
                <a:schemeClr val="tx1"/>
              </a:solidFill>
              <a:latin typeface="+mn-lt"/>
              <a:ea typeface="Calibri" panose="020F0502020204030204" pitchFamily="34"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6/14/2021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223273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a:gradFill>
                  <a:gsLst>
                    <a:gs pos="2917">
                      <a:schemeClr val="tx1"/>
                    </a:gs>
                    <a:gs pos="30000">
                      <a:schemeClr val="tx1"/>
                    </a:gs>
                  </a:gsLst>
                  <a:lin ang="5400000" scaled="0"/>
                </a:gra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Power</a:t>
            </a:r>
            <a:r>
              <a:rPr lang="en-US" sz="1200" baseline="0">
                <a:gradFill>
                  <a:gsLst>
                    <a:gs pos="2917">
                      <a:schemeClr val="tx1"/>
                    </a:gs>
                    <a:gs pos="30000">
                      <a:schemeClr val="tx1"/>
                    </a:gs>
                  </a:gsLst>
                  <a:lin ang="5400000" scaled="0"/>
                </a:gradFill>
              </a:rPr>
              <a:t> BI provides developers with a platform to embed, extend and integrate Power BI into other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a:gradFill>
                  <a:gsLst>
                    <a:gs pos="2917">
                      <a:schemeClr val="tx1"/>
                    </a:gs>
                    <a:gs pos="30000">
                      <a:schemeClr val="tx1"/>
                    </a:gs>
                  </a:gsLst>
                  <a:lin ang="5400000" scaled="0"/>
                </a:gradFill>
              </a:rPr>
              <a:t>Talking points: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a:gradFill>
                  <a:gsLst>
                    <a:gs pos="2917">
                      <a:schemeClr val="tx1"/>
                    </a:gs>
                    <a:gs pos="30000">
                      <a:schemeClr val="tx1"/>
                    </a:gs>
                  </a:gsLst>
                  <a:lin ang="5400000" scaled="0"/>
                </a:gradFill>
              </a:rPr>
              <a:t>Embed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a:gradFill>
                  <a:gsLst>
                    <a:gs pos="2917">
                      <a:schemeClr val="tx1"/>
                    </a:gs>
                    <a:gs pos="30000">
                      <a:schemeClr val="tx1"/>
                    </a:gs>
                  </a:gsLst>
                  <a:lin ang="5400000" scaled="0"/>
                </a:gradFill>
              </a:rPr>
              <a:t>Power</a:t>
            </a:r>
            <a:r>
              <a:rPr lang="en-US" sz="1200" b="0" baseline="0">
                <a:gradFill>
                  <a:gsLst>
                    <a:gs pos="2917">
                      <a:schemeClr val="tx1"/>
                    </a:gs>
                    <a:gs pos="30000">
                      <a:schemeClr val="tx1"/>
                    </a:gs>
                  </a:gsLst>
                  <a:lin ang="5400000" scaled="0"/>
                </a:gradFill>
              </a:rPr>
              <a:t> BI reports and tiles can be embedded into existing applications.</a:t>
            </a:r>
            <a:endParaRPr lang="en-US" sz="1200" b="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baseline="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a:gradFill>
                  <a:gsLst>
                    <a:gs pos="2917">
                      <a:schemeClr val="tx1"/>
                    </a:gs>
                    <a:gs pos="30000">
                      <a:schemeClr val="tx1"/>
                    </a:gs>
                  </a:gsLst>
                  <a:lin ang="5400000" scaled="0"/>
                </a:gradFill>
              </a:rPr>
              <a:t>Extend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You can create a custom visual using the Power BI Developer Tools (Preview). In the Power BI </a:t>
            </a:r>
            <a:r>
              <a:rPr lang="en-US" b="1"/>
              <a:t>Developer Tools</a:t>
            </a:r>
            <a:r>
              <a:rPr lang="en-US"/>
              <a:t>, design and test a custom visual by writing custom visual </a:t>
            </a:r>
            <a:r>
              <a:rPr lang="en-US" b="1" err="1"/>
              <a:t>TypeScript</a:t>
            </a:r>
            <a:r>
              <a:rPr lang="en-US"/>
              <a:t> code, and creating CSS. Once you've tested your custom visual, you can export it to Power BI, or submit it to the </a:t>
            </a:r>
            <a:r>
              <a:rPr lang="en-US" b="1"/>
              <a:t>Power BI visuals</a:t>
            </a:r>
            <a:r>
              <a:rPr lang="en-US"/>
              <a:t> gallery.</a:t>
            </a:r>
            <a:endParaRPr lang="en-US" sz="1200" b="1" baseline="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baseline="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a:gradFill>
                  <a:gsLst>
                    <a:gs pos="2917">
                      <a:schemeClr val="tx1"/>
                    </a:gs>
                    <a:gs pos="30000">
                      <a:schemeClr val="tx1"/>
                    </a:gs>
                  </a:gsLst>
                  <a:lin ang="5400000" scaled="0"/>
                </a:gradFill>
              </a:rPr>
              <a:t>Integrate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a:gradFill>
                  <a:gsLst>
                    <a:gs pos="2917">
                      <a:schemeClr val="tx1"/>
                    </a:gs>
                    <a:gs pos="30000">
                      <a:schemeClr val="tx1"/>
                    </a:gs>
                  </a:gsLst>
                  <a:lin ang="5400000" scaled="0"/>
                </a:gradFill>
              </a:rPr>
              <a:t>Here are some of the important uses of APIs: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gradFill>
                  <a:gsLst>
                    <a:gs pos="2917">
                      <a:schemeClr val="tx1"/>
                    </a:gs>
                    <a:gs pos="30000">
                      <a:schemeClr val="tx1"/>
                    </a:gs>
                  </a:gsLst>
                  <a:lin ang="5400000" scaled="0"/>
                </a:gradFill>
              </a:rPr>
              <a:t>Push data directly from another application into Power BI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gradFill>
                  <a:gsLst>
                    <a:gs pos="2917">
                      <a:schemeClr val="tx1"/>
                    </a:gs>
                    <a:gs pos="30000">
                      <a:schemeClr val="tx1"/>
                    </a:gs>
                  </a:gsLst>
                  <a:lin ang="5400000" scaled="0"/>
                </a:gradFill>
              </a:rPr>
              <a:t>Push not only static data, but also real-time data, into Power BI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gradFill>
                  <a:gsLst>
                    <a:gs pos="2917">
                      <a:schemeClr val="tx1"/>
                    </a:gs>
                    <a:gs pos="30000">
                      <a:schemeClr val="tx1"/>
                    </a:gs>
                  </a:gsLst>
                  <a:lin ang="5400000" scaled="0"/>
                </a:gradFill>
              </a:rPr>
              <a:t>Just as Azure Stream Analytics can push data directly into Power BI, you can enable other applications to do the same thing for real time visibility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gradFill>
                  <a:gsLst>
                    <a:gs pos="2917">
                      <a:schemeClr val="tx1"/>
                    </a:gs>
                    <a:gs pos="30000">
                      <a:schemeClr val="tx1"/>
                    </a:gs>
                  </a:gsLst>
                  <a:lin ang="5400000" scaled="0"/>
                </a:gradFill>
              </a:rPr>
              <a:t>This enables users to manage and monitor real-time 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gradFill>
                  <a:gsLst>
                    <a:gs pos="2917">
                      <a:schemeClr val="tx1"/>
                    </a:gs>
                    <a:gs pos="30000">
                      <a:schemeClr val="tx1"/>
                    </a:gs>
                  </a:gsLst>
                  <a:lin ang="5400000" scaled="0"/>
                </a:gradFill>
              </a:rPr>
              <a:t>As discussed earlier, you can create custom connectors and content packs for unique data sources that Power BI doesn’t support as a default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gradFill>
                  <a:gsLst>
                    <a:gs pos="2917">
                      <a:schemeClr val="tx1"/>
                    </a:gs>
                    <a:gs pos="30000">
                      <a:schemeClr val="tx1"/>
                    </a:gs>
                  </a:gsLst>
                  <a:lin ang="5400000" scaled="0"/>
                </a:gradFill>
              </a:rPr>
              <a:t>Manage authentication using Azure Active Directory integration</a:t>
            </a:r>
            <a:endParaRPr lang="en-US" sz="12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6/14/2021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946478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rPr>
              <a:t>Power BI makes it possible to keep all</a:t>
            </a:r>
            <a:r>
              <a:rPr lang="en-US" sz="1200" b="0" i="0" baseline="0" dirty="0">
                <a:solidFill>
                  <a:srgbClr val="000000"/>
                </a:solidFill>
              </a:rPr>
              <a:t> your data current – and visualizations automatically recalibrate when data changes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Refresh your Azure SQL Server, Azure SQL Data Warehouse, Spark on HDInsight data using </a:t>
            </a:r>
            <a:r>
              <a:rPr lang="en-US" sz="1200" dirty="0" err="1">
                <a:solidFill>
                  <a:srgbClr val="000000"/>
                </a:solidFill>
              </a:rPr>
              <a:t>DirectQuery</a:t>
            </a:r>
            <a:r>
              <a:rPr lang="en-US" sz="1200" dirty="0">
                <a:solidFill>
                  <a:srgbClr val="000000"/>
                </a:solidFill>
              </a:rPr>
              <a:t>. </a:t>
            </a:r>
            <a:r>
              <a:rPr lang="en-US" dirty="0"/>
              <a:t>With </a:t>
            </a:r>
            <a:r>
              <a:rPr lang="en-US" dirty="0" err="1"/>
              <a:t>DirectQuery</a:t>
            </a:r>
            <a:r>
              <a:rPr lang="en-US" dirty="0"/>
              <a:t>, queries are sent back to your Azure data store in real time as you explore the data. This, combined with the scale of Azure enables users to create dynamic reports in minutes against terabytes of data.</a:t>
            </a:r>
            <a:r>
              <a:rPr lang="en-US" sz="1200" dirty="0">
                <a:solidFill>
                  <a:srgbClr val="000000"/>
                </a:solidFill>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SaaS solutions, data is refreshed automatically, typically on a daily basis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Data may also be refreshed on demand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And even without user intervention, data is queried every 10 minutes to keep the dashboard up-to-date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Use </a:t>
            </a:r>
            <a:r>
              <a:rPr lang="en-US" sz="1200" b="1" i="0" baseline="0" dirty="0">
                <a:solidFill>
                  <a:srgbClr val="000000"/>
                </a:solidFill>
              </a:rPr>
              <a:t>live</a:t>
            </a:r>
            <a:r>
              <a:rPr lang="en-US" sz="1200" b="0" i="0" baseline="0" dirty="0">
                <a:solidFill>
                  <a:srgbClr val="000000"/>
                </a:solidFill>
              </a:rPr>
              <a:t> connectivity to </a:t>
            </a:r>
            <a:r>
              <a:rPr lang="en-US" sz="1200" dirty="0">
                <a:solidFill>
                  <a:srgbClr val="000000"/>
                </a:solidFill>
              </a:rPr>
              <a:t>SQL Server Analysis Services (SSAS) to see updates in</a:t>
            </a:r>
            <a:r>
              <a:rPr lang="en-US" sz="1200" baseline="0" dirty="0">
                <a:solidFill>
                  <a:srgbClr val="000000"/>
                </a:solidFill>
              </a:rPr>
              <a:t> your </a:t>
            </a:r>
            <a:r>
              <a:rPr lang="en-US" sz="1200" dirty="0">
                <a:solidFill>
                  <a:srgbClr val="000000"/>
                </a:solidFill>
              </a:rPr>
              <a:t>Power BI dashboard/report as the user</a:t>
            </a:r>
            <a:r>
              <a:rPr lang="en-US" sz="1200" baseline="0" dirty="0">
                <a:solidFill>
                  <a:srgbClr val="000000"/>
                </a:solidFill>
              </a:rPr>
              <a:t> interacts with it</a:t>
            </a: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Get </a:t>
            </a:r>
            <a:r>
              <a:rPr lang="en-US" sz="1200" b="1" dirty="0">
                <a:solidFill>
                  <a:srgbClr val="000000"/>
                </a:solidFill>
              </a:rPr>
              <a:t>real-time</a:t>
            </a:r>
            <a:r>
              <a:rPr lang="en-US" sz="1200" dirty="0">
                <a:solidFill>
                  <a:srgbClr val="000000"/>
                </a:solidFill>
              </a:rPr>
              <a:t> visibility via integration with Azure Stream Analytics, or by pushing data into Power BI using REST APIs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the Power BI Gateway, you can schedule refreshes for your on-premises databases</a:t>
            </a:r>
          </a:p>
          <a:p>
            <a:pPr marL="171450" marR="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Row</a:t>
            </a:r>
            <a:r>
              <a:rPr lang="en-US" sz="1200" b="1" i="0" u="none" strike="noStrike" kern="1200" baseline="0" dirty="0">
                <a:solidFill>
                  <a:schemeClr val="tx1"/>
                </a:solidFill>
                <a:effectLst/>
                <a:latin typeface="+mn-lt"/>
                <a:ea typeface="+mn-ea"/>
                <a:cs typeface="+mn-cs"/>
              </a:rPr>
              <a:t> level security: </a:t>
            </a:r>
            <a:r>
              <a:rPr lang="en-US" sz="1200" b="0" i="0" u="none" strike="noStrike" kern="1200" dirty="0">
                <a:solidFill>
                  <a:schemeClr val="tx1"/>
                </a:solidFill>
                <a:effectLst/>
                <a:latin typeface="+mn-lt"/>
                <a:ea typeface="+mn-ea"/>
                <a:cs typeface="+mn-cs"/>
              </a:rPr>
              <a:t>Re-use</a:t>
            </a:r>
            <a:r>
              <a:rPr lang="en-US" sz="1200" b="0" i="0" u="none" strike="noStrike" kern="1200" baseline="0" dirty="0">
                <a:solidFill>
                  <a:schemeClr val="tx1"/>
                </a:solidFill>
                <a:effectLst/>
                <a:latin typeface="+mn-lt"/>
                <a:ea typeface="+mn-ea"/>
                <a:cs typeface="+mn-cs"/>
              </a:rPr>
              <a:t> on-prem role based row level security for Analysis Services</a:t>
            </a:r>
            <a:endParaRPr lang="en-US" sz="1200" b="0" i="0" u="none" strike="noStrike" kern="1200" dirty="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baseline="0" dirty="0">
              <a:solidFill>
                <a:srgbClr val="000000"/>
              </a:solidFill>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6/14/2021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449713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66FE32E-4D27-4B29-B8FB-FE12313DAC5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3726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a:solidFill>
                  <a:srgbClr val="000000"/>
                </a:solidFill>
              </a:rPr>
              <a:t>Key message:</a:t>
            </a:r>
          </a:p>
          <a:p>
            <a:pPr marL="0" marR="0" indent="0" algn="l" defTabSz="941603" rtl="0" eaLnBrk="1" fontAlgn="auto" latinLnBrk="0" hangingPunct="1">
              <a:lnSpc>
                <a:spcPct val="100000"/>
              </a:lnSpc>
              <a:spcBef>
                <a:spcPts val="0"/>
              </a:spcBef>
              <a:spcAft>
                <a:spcPts val="343"/>
              </a:spcAft>
              <a:buClrTx/>
              <a:buSzTx/>
              <a:buFontTx/>
              <a:buNone/>
              <a:tabLst/>
              <a:defRPr/>
            </a:pPr>
            <a:r>
              <a:rPr lang="en-US" sz="1200">
                <a:solidFill>
                  <a:srgbClr val="000000"/>
                </a:solidFill>
              </a:rPr>
              <a:t>Personal</a:t>
            </a:r>
            <a:r>
              <a:rPr lang="en-US" sz="1200" baseline="0">
                <a:solidFill>
                  <a:srgbClr val="000000"/>
                </a:solidFill>
              </a:rPr>
              <a:t> Gateway is required to refresh datasets from a supported on-premised data source in your organization. </a:t>
            </a:r>
            <a:endParaRPr lang="en-US" sz="120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a:solidFill>
                  <a:srgbClr val="000000"/>
                </a:solidFill>
              </a:rPr>
              <a:t>Talking points: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a:solidFill>
                  <a:srgbClr val="000000"/>
                </a:solidFill>
              </a:rPr>
              <a:t>Personal Gateway is available with Power BI Pro.</a:t>
            </a:r>
            <a:endParaRPr lang="en-US" sz="1200">
              <a:solidFill>
                <a:srgbClr val="000000"/>
              </a:solidFill>
            </a:endParaRPr>
          </a:p>
          <a:p>
            <a:pPr marL="171450" indent="-171450">
              <a:spcAft>
                <a:spcPts val="600"/>
              </a:spcAft>
              <a:buFont typeface="Arial" panose="020B0604020202020204" pitchFamily="34" charset="0"/>
              <a:buChar char="•"/>
            </a:pPr>
            <a:r>
              <a:rPr lang="en-US" sz="1200" b="1">
                <a:solidFill>
                  <a:srgbClr val="000000"/>
                </a:solidFill>
              </a:rPr>
              <a:t>Anyone can refresh</a:t>
            </a:r>
            <a:br>
              <a:rPr lang="en-US" sz="1200" b="1">
                <a:solidFill>
                  <a:srgbClr val="000000"/>
                </a:solidFill>
              </a:rPr>
            </a:br>
            <a:r>
              <a:rPr lang="en-US" sz="1200">
                <a:solidFill>
                  <a:srgbClr val="000000"/>
                </a:solidFill>
              </a:rPr>
              <a:t>With Personal gateway, everyone can keep their data in Power BI in sync with their on-premises sources. </a:t>
            </a:r>
            <a:br>
              <a:rPr lang="en-US" sz="1200">
                <a:solidFill>
                  <a:srgbClr val="000000"/>
                </a:solidFill>
              </a:rPr>
            </a:br>
            <a:r>
              <a:rPr lang="en-US" sz="1200">
                <a:solidFill>
                  <a:srgbClr val="000000"/>
                </a:solidFill>
              </a:rPr>
              <a:t>No IT Dependency</a:t>
            </a:r>
          </a:p>
          <a:p>
            <a:pPr marL="171450" indent="-171450">
              <a:spcAft>
                <a:spcPts val="600"/>
              </a:spcAft>
              <a:buFont typeface="Arial" panose="020B0604020202020204" pitchFamily="34" charset="0"/>
              <a:buChar char="•"/>
            </a:pPr>
            <a:r>
              <a:rPr lang="en-US" sz="1200" b="1">
                <a:solidFill>
                  <a:srgbClr val="000000"/>
                </a:solidFill>
              </a:rPr>
              <a:t>Easy &amp; simple to use </a:t>
            </a:r>
            <a:r>
              <a:rPr lang="en-US" sz="1200">
                <a:solidFill>
                  <a:srgbClr val="000000"/>
                </a:solidFill>
              </a:rPr>
              <a:t> </a:t>
            </a:r>
            <a:br>
              <a:rPr lang="en-US" sz="1200">
                <a:solidFill>
                  <a:srgbClr val="000000"/>
                </a:solidFill>
              </a:rPr>
            </a:br>
            <a:r>
              <a:rPr lang="en-US" sz="1200">
                <a:solidFill>
                  <a:srgbClr val="000000"/>
                </a:solidFill>
              </a:rPr>
              <a:t>Personal Gateway is a lightweight one-click installer and once it is up and running on your computer, data refresh is seamless</a:t>
            </a:r>
          </a:p>
          <a:p>
            <a:pPr marL="171450" indent="-171450">
              <a:buFont typeface="Arial" panose="020B0604020202020204" pitchFamily="34" charset="0"/>
              <a:buChar char="•"/>
            </a:pPr>
            <a:r>
              <a:rPr lang="en-US" sz="1200" baseline="0">
                <a:solidFill>
                  <a:srgbClr val="000000"/>
                </a:solidFill>
              </a:rPr>
              <a:t>The Gateway supports REFRESH NOW and a SCHEDULE REFRESH. The data is cached</a:t>
            </a:r>
          </a:p>
          <a:p>
            <a:pPr marL="171450" indent="-171450">
              <a:buFont typeface="Arial" panose="020B0604020202020204" pitchFamily="34" charset="0"/>
              <a:buChar char="•"/>
            </a:pPr>
            <a:r>
              <a:rPr lang="en-US" sz="1200" b="1" baseline="0">
                <a:solidFill>
                  <a:srgbClr val="000000"/>
                </a:solidFill>
              </a:rPr>
              <a:t>Data transfer is secure</a:t>
            </a:r>
            <a:r>
              <a:rPr lang="en-US" sz="1200" baseline="0">
                <a:solidFill>
                  <a:srgbClr val="000000"/>
                </a:solidFill>
              </a:rPr>
              <a:t>. Data transfer between Power BI and the gateway is secured through Azure Service Bus. The Service Bus creates a secure channel between the Power BI service and your computer. Because the gateway provides this secure connection, there’s usually no need to open a port in your firewall.</a:t>
            </a:r>
          </a:p>
          <a:p>
            <a:pPr marL="285750" indent="-285750">
              <a:buFont typeface="Arial" panose="020B0604020202020204" pitchFamily="34" charset="0"/>
              <a:buChar char="•"/>
            </a:pPr>
            <a:endParaRPr lang="en-US" sz="1200" b="1">
              <a:solidFill>
                <a:srgbClr val="000000"/>
              </a:solidFill>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6/14/2021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4152494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00"/>
                </a:solidFill>
              </a:rPr>
              <a:t>Enables IT departments to centrally deploy and manage </a:t>
            </a:r>
            <a:r>
              <a:rPr lang="en-US" sz="1600" err="1">
                <a:solidFill>
                  <a:srgbClr val="000000"/>
                </a:solidFill>
              </a:rPr>
              <a:t>on-premise</a:t>
            </a:r>
            <a:r>
              <a:rPr lang="en-US" sz="1600">
                <a:solidFill>
                  <a:srgbClr val="000000"/>
                </a:solidFill>
              </a:rPr>
              <a:t> data</a:t>
            </a:r>
            <a:r>
              <a:rPr lang="en-US" sz="1600" baseline="0">
                <a:solidFill>
                  <a:srgbClr val="000000"/>
                </a:solidFill>
              </a:rPr>
              <a:t> access</a:t>
            </a:r>
            <a:r>
              <a:rPr lang="en-US" sz="1600">
                <a:solidFill>
                  <a:srgbClr val="000000"/>
                </a:solidFill>
              </a:rPr>
              <a:t>, for a large group of users</a:t>
            </a:r>
            <a:r>
              <a:rPr lang="en-US" sz="1600" baseline="0">
                <a:solidFill>
                  <a:srgbClr val="00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a:solidFill>
                <a:srgbClr val="000000"/>
              </a:solidFill>
            </a:endParaRPr>
          </a:p>
          <a:p>
            <a:pPr marL="0" lvl="0" indent="0">
              <a:spcBef>
                <a:spcPts val="600"/>
              </a:spcBef>
              <a:buNone/>
            </a:pPr>
            <a:r>
              <a:rPr lang="en-US" sz="1600" b="1" i="0" baseline="0">
                <a:solidFill>
                  <a:srgbClr val="000000"/>
                </a:solidFill>
              </a:rPr>
              <a:t>Talking points:</a:t>
            </a:r>
          </a:p>
          <a:p>
            <a:pPr marL="0" lvl="0" indent="0">
              <a:spcBef>
                <a:spcPts val="600"/>
              </a:spcBef>
              <a:buNone/>
            </a:pPr>
            <a:r>
              <a:rPr lang="en-US" sz="1200" b="1">
                <a:solidFill>
                  <a:srgbClr val="000000"/>
                </a:solidFill>
                <a:cs typeface="Segoe UI Light" panose="020B0502040204020203" pitchFamily="34" charset="0"/>
              </a:rPr>
              <a:t>Centralized way to refresh content in Power BI</a:t>
            </a:r>
            <a:endParaRPr lang="en-US" sz="1200">
              <a:solidFill>
                <a:srgbClr val="000000"/>
              </a:solidFill>
              <a:cs typeface="Segoe UI Light" panose="020B0502040204020203" pitchFamily="34" charset="0"/>
            </a:endParaRPr>
          </a:p>
          <a:p>
            <a:pPr marL="0" lvl="0" indent="0">
              <a:spcBef>
                <a:spcPts val="600"/>
              </a:spcBef>
              <a:buNone/>
            </a:pPr>
            <a:r>
              <a:rPr lang="en-US" sz="1200">
                <a:solidFill>
                  <a:srgbClr val="000000"/>
                </a:solidFill>
                <a:cs typeface="Segoe UI Light" panose="020B0502040204020203" pitchFamily="34" charset="0"/>
              </a:rPr>
              <a:t>Configure, manage and maintain a group of On-Premises</a:t>
            </a:r>
            <a:r>
              <a:rPr lang="en-US" sz="1200" baseline="0">
                <a:solidFill>
                  <a:srgbClr val="000000"/>
                </a:solidFill>
                <a:cs typeface="Segoe UI Light" panose="020B0502040204020203" pitchFamily="34" charset="0"/>
              </a:rPr>
              <a:t> Data Gateways</a:t>
            </a:r>
            <a:r>
              <a:rPr lang="en-US" sz="1200">
                <a:solidFill>
                  <a:srgbClr val="000000"/>
                </a:solidFill>
                <a:cs typeface="Segoe UI Light" panose="020B0502040204020203" pitchFamily="34" charset="0"/>
              </a:rPr>
              <a:t>.</a:t>
            </a:r>
            <a:br>
              <a:rPr lang="en-US" sz="1200">
                <a:solidFill>
                  <a:srgbClr val="000000"/>
                </a:solidFill>
                <a:cs typeface="Segoe UI Light" panose="020B0502040204020203" pitchFamily="34" charset="0"/>
              </a:rPr>
            </a:br>
            <a:r>
              <a:rPr lang="en-US" sz="1200">
                <a:solidFill>
                  <a:srgbClr val="000000"/>
                </a:solidFill>
                <a:cs typeface="Segoe UI Light" panose="020B0502040204020203" pitchFamily="34" charset="0"/>
              </a:rPr>
              <a:t>Transparently refresh data uploaded to Power BI for the business users and analysts. </a:t>
            </a:r>
          </a:p>
          <a:p>
            <a:pPr marL="0" indent="0">
              <a:spcBef>
                <a:spcPts val="1200"/>
              </a:spcBef>
              <a:buNone/>
            </a:pPr>
            <a:r>
              <a:rPr lang="en-US" sz="1200" b="1">
                <a:solidFill>
                  <a:srgbClr val="000000"/>
                </a:solidFill>
                <a:cs typeface="Segoe UI Light" panose="020B0502040204020203" pitchFamily="34" charset="0"/>
              </a:rPr>
              <a:t>Centralized access control</a:t>
            </a:r>
            <a:endParaRPr lang="en-US" sz="1200">
              <a:solidFill>
                <a:srgbClr val="000000"/>
              </a:solidFill>
              <a:cs typeface="Segoe UI Light" panose="020B0502040204020203" pitchFamily="34" charset="0"/>
            </a:endParaRPr>
          </a:p>
          <a:p>
            <a:pPr marL="0" indent="0">
              <a:spcBef>
                <a:spcPts val="600"/>
              </a:spcBef>
              <a:buNone/>
            </a:pPr>
            <a:r>
              <a:rPr lang="en-US" sz="1200">
                <a:solidFill>
                  <a:srgbClr val="000000"/>
                </a:solidFill>
                <a:cs typeface="Segoe UI Light" panose="020B0502040204020203" pitchFamily="34" charset="0"/>
              </a:rPr>
              <a:t>Centrally manage the set of users who can access the underlying data sources.</a:t>
            </a:r>
            <a:br>
              <a:rPr lang="en-US" sz="1200">
                <a:solidFill>
                  <a:srgbClr val="000000"/>
                </a:solidFill>
                <a:cs typeface="Segoe UI Light" panose="020B0502040204020203" pitchFamily="34" charset="0"/>
              </a:rPr>
            </a:br>
            <a:r>
              <a:rPr lang="en-US" sz="1200">
                <a:solidFill>
                  <a:srgbClr val="000000"/>
                </a:solidFill>
                <a:cs typeface="Segoe UI Light" panose="020B0502040204020203" pitchFamily="34" charset="0"/>
              </a:rPr>
              <a:t>Assign user permissions.</a:t>
            </a:r>
          </a:p>
          <a:p>
            <a:pPr marL="0" lvl="0" indent="0">
              <a:spcBef>
                <a:spcPts val="1200"/>
              </a:spcBef>
              <a:buNone/>
            </a:pPr>
            <a:r>
              <a:rPr lang="en-US" sz="1200" b="1">
                <a:solidFill>
                  <a:srgbClr val="000000"/>
                </a:solidFill>
                <a:cs typeface="Segoe UI Light" panose="020B0502040204020203" pitchFamily="34" charset="0"/>
              </a:rPr>
              <a:t>Enables BI governance – empower IT to monitor and audit usage</a:t>
            </a:r>
          </a:p>
          <a:p>
            <a:pPr marL="0" lvl="0" indent="0">
              <a:spcBef>
                <a:spcPts val="600"/>
              </a:spcBef>
              <a:buNone/>
            </a:pPr>
            <a:r>
              <a:rPr lang="en-US" sz="1200">
                <a:solidFill>
                  <a:srgbClr val="000000"/>
                </a:solidFill>
                <a:cs typeface="Segoe UI Light" panose="020B0502040204020203" pitchFamily="34" charset="0"/>
              </a:rPr>
              <a:t>Gain visibility into Data Gateway usage, such as commonly accessed data sources, and the users accessing them. </a:t>
            </a:r>
          </a:p>
          <a:p>
            <a:pPr marL="0" indent="0">
              <a:spcBef>
                <a:spcPts val="1200"/>
              </a:spcBef>
              <a:buNone/>
            </a:pPr>
            <a:r>
              <a:rPr lang="en-US" sz="1200" b="1">
                <a:solidFill>
                  <a:srgbClr val="000000"/>
                </a:solidFill>
                <a:cs typeface="Segoe UI Light" panose="020B0502040204020203" pitchFamily="34" charset="0"/>
              </a:rPr>
              <a:t>Direct access </a:t>
            </a:r>
          </a:p>
          <a:p>
            <a:pPr marL="0" indent="0">
              <a:spcBef>
                <a:spcPts val="600"/>
              </a:spcBef>
              <a:buNone/>
            </a:pPr>
            <a:r>
              <a:rPr lang="en-US" sz="1200">
                <a:solidFill>
                  <a:srgbClr val="000000"/>
                </a:solidFill>
                <a:cs typeface="Segoe UI Light" panose="020B0502040204020203" pitchFamily="34" charset="0"/>
              </a:rPr>
              <a:t>Direct access to a wide range of data sources, like SQL Server, SQL Server Analysis Services.</a:t>
            </a:r>
          </a:p>
          <a:p>
            <a:pPr marL="0" indent="0">
              <a:spcBef>
                <a:spcPts val="600"/>
              </a:spcBef>
              <a:buNone/>
            </a:pPr>
            <a:r>
              <a:rPr lang="en-US" sz="1200" b="1">
                <a:solidFill>
                  <a:srgbClr val="000000"/>
                </a:solidFill>
              </a:rPr>
              <a:t>Secure data</a:t>
            </a:r>
            <a:r>
              <a:rPr lang="en-US" sz="1200" b="1" baseline="0">
                <a:solidFill>
                  <a:srgbClr val="000000"/>
                </a:solidFill>
              </a:rPr>
              <a:t> transfer</a:t>
            </a:r>
          </a:p>
          <a:p>
            <a:pPr marL="0" indent="0">
              <a:spcBef>
                <a:spcPts val="600"/>
              </a:spcBef>
              <a:buNone/>
            </a:pPr>
            <a:r>
              <a:rPr lang="en-US" sz="1200">
                <a:solidFill>
                  <a:srgbClr val="000000"/>
                </a:solidFill>
              </a:rPr>
              <a:t>Data transfer between the Power BI service and the gateway is secured through </a:t>
            </a:r>
            <a:r>
              <a:rPr lang="en-US" sz="1200">
                <a:solidFill>
                  <a:srgbClr val="000000"/>
                </a:solidFill>
                <a:hlinkClick r:id="rId3"/>
              </a:rPr>
              <a:t>Azure Service Bus</a:t>
            </a:r>
            <a:r>
              <a:rPr lang="en-US" sz="1200">
                <a:solidFill>
                  <a:srgbClr val="000000"/>
                </a:solidFill>
              </a:rPr>
              <a:t>. The Service Bus creates a secure channel between the Power BI service and your computer. Because the gateway starts this secure connection, there’s usually no need to open a port in your firewall because it is an outbound connection.</a:t>
            </a:r>
          </a:p>
          <a:p>
            <a:pPr marL="0" marR="0" indent="0" algn="l" defTabSz="914400" rtl="0" eaLnBrk="1" fontAlgn="auto" latinLnBrk="0" hangingPunct="1">
              <a:lnSpc>
                <a:spcPct val="100000"/>
              </a:lnSpc>
              <a:spcBef>
                <a:spcPts val="600"/>
              </a:spcBef>
              <a:spcAft>
                <a:spcPts val="0"/>
              </a:spcAft>
              <a:buClrTx/>
              <a:buSzTx/>
              <a:buFontTx/>
              <a:buNone/>
              <a:tabLst/>
              <a:defRPr/>
            </a:pPr>
            <a:r>
              <a:rPr lang="en-US" sz="1200" b="1">
                <a:solidFill>
                  <a:srgbClr val="000000"/>
                </a:solidFill>
                <a:cs typeface="Segoe UI Light" panose="020B0502040204020203" pitchFamily="34" charset="0"/>
              </a:rPr>
              <a:t>Works with</a:t>
            </a:r>
            <a:r>
              <a:rPr lang="en-US" sz="1200" b="1" baseline="0">
                <a:solidFill>
                  <a:srgbClr val="000000"/>
                </a:solidFill>
                <a:cs typeface="Segoe UI Light" panose="020B0502040204020203" pitchFamily="34" charset="0"/>
              </a:rPr>
              <a:t> multiple</a:t>
            </a:r>
            <a:r>
              <a:rPr lang="en-US" sz="1200" b="1">
                <a:solidFill>
                  <a:srgbClr val="000000"/>
                </a:solidFill>
                <a:cs typeface="Segoe UI Light" panose="020B0502040204020203" pitchFamily="34" charset="0"/>
              </a:rPr>
              <a:t> services: </a:t>
            </a:r>
            <a:r>
              <a:rPr lang="en-US" sz="1200" b="0" baseline="0">
                <a:solidFill>
                  <a:srgbClr val="000000"/>
                </a:solidFill>
                <a:cs typeface="Segoe UI Light" panose="020B0502040204020203" pitchFamily="34" charset="0"/>
              </a:rPr>
              <a:t>Power BI,</a:t>
            </a:r>
            <a:r>
              <a:rPr lang="en-US" sz="1200" kern="1200">
                <a:solidFill>
                  <a:schemeClr val="tx1"/>
                </a:solidFill>
                <a:latin typeface="+mn-lt"/>
                <a:ea typeface="Calibri" panose="020F0502020204030204" pitchFamily="34" charset="0"/>
                <a:cs typeface="Times New Roman" panose="02020603050405020304" pitchFamily="18" charset="0"/>
              </a:rPr>
              <a:t> </a:t>
            </a:r>
            <a:r>
              <a:rPr lang="en-US" sz="1200" kern="1200" err="1">
                <a:solidFill>
                  <a:schemeClr val="tx1"/>
                </a:solidFill>
                <a:latin typeface="+mn-lt"/>
                <a:ea typeface="Calibri" panose="020F0502020204030204" pitchFamily="34" charset="0"/>
                <a:cs typeface="Times New Roman" panose="02020603050405020304" pitchFamily="18" charset="0"/>
              </a:rPr>
              <a:t>PowerApps</a:t>
            </a:r>
            <a:r>
              <a:rPr lang="en-US" sz="1200" kern="1200">
                <a:solidFill>
                  <a:schemeClr val="tx1"/>
                </a:solidFill>
                <a:latin typeface="+mn-lt"/>
                <a:ea typeface="Calibri" panose="020F0502020204030204" pitchFamily="34" charset="0"/>
                <a:cs typeface="Times New Roman" panose="02020603050405020304" pitchFamily="18" charset="0"/>
              </a:rPr>
              <a:t>, Microsoft Flow, Azure Logic Apps</a:t>
            </a:r>
          </a:p>
          <a:p>
            <a:pPr defTabSz="914400">
              <a:lnSpc>
                <a:spcPct val="100000"/>
              </a:lnSpc>
              <a:spcBef>
                <a:spcPts val="0"/>
              </a:spcBef>
              <a:buSzTx/>
              <a:buFont typeface="Arial" panose="020B0604020202020204" pitchFamily="34" charset="0"/>
              <a:buNone/>
              <a:defRPr/>
            </a:pPr>
            <a:r>
              <a:rPr lang="en-US" b="1"/>
              <a:t>Disaster recovery and gateway restore: </a:t>
            </a:r>
            <a:r>
              <a:rPr lang="en-US"/>
              <a:t>Gateway admin can use the recovery key to restore a gateway to a different machine. Once a gateway is restored, all data sources and credentials will continue to work through the new gateway. Restored gateway will have the same name, so no need for re-publish.</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sz="1200" b="1" kern="1200">
              <a:solidFill>
                <a:schemeClr val="tx1"/>
              </a:solidFill>
              <a:latin typeface="+mn-lt"/>
              <a:ea typeface="Calibri" panose="020F0502020204030204" pitchFamily="34" charset="0"/>
              <a:cs typeface="Times New Roman" panose="02020603050405020304" pitchFamily="18" charset="0"/>
            </a:endParaRPr>
          </a:p>
          <a:p>
            <a:pPr marL="0" marR="0" indent="0" algn="l" defTabSz="914400" rtl="0" eaLnBrk="1" fontAlgn="auto" latinLnBrk="0" hangingPunct="1">
              <a:lnSpc>
                <a:spcPct val="100000"/>
              </a:lnSpc>
              <a:spcBef>
                <a:spcPts val="600"/>
              </a:spcBef>
              <a:spcAft>
                <a:spcPts val="0"/>
              </a:spcAft>
              <a:buClrTx/>
              <a:buSzTx/>
              <a:buFontTx/>
              <a:buNone/>
              <a:tabLst/>
              <a:defRPr/>
            </a:pPr>
            <a:endParaRPr lang="en-US" sz="1200" b="1">
              <a:solidFill>
                <a:srgbClr val="000000"/>
              </a:solidFill>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baseline="0">
              <a:solidFill>
                <a:srgbClr val="D2D2D2">
                  <a:lumMod val="50000"/>
                </a:srgbClr>
              </a:solidFill>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6/14/2021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441075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baseline="0" dirty="0"/>
              <a:t>Power BI helps your organization to drive user adoption with intuitive and familiar tools and collaboration features</a:t>
            </a:r>
          </a:p>
          <a:p>
            <a:endParaRPr lang="en-US" baseline="0" dirty="0"/>
          </a:p>
          <a:p>
            <a:r>
              <a:rPr lang="en-US" b="1" baseline="0" dirty="0"/>
              <a:t>Talking points: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1" baseline="0" dirty="0"/>
              <a:t>For IT: </a:t>
            </a:r>
            <a:r>
              <a:rPr lang="en-US" b="0" baseline="0" dirty="0"/>
              <a:t>a</a:t>
            </a:r>
            <a:r>
              <a:rPr lang="en-US" sz="1200" kern="1200" dirty="0">
                <a:solidFill>
                  <a:schemeClr val="tx1"/>
                </a:solidFill>
                <a:latin typeface="+mn-lt"/>
                <a:ea typeface="Calibri" panose="020F0502020204030204" pitchFamily="34" charset="0"/>
                <a:cs typeface="Times New Roman" panose="02020603050405020304" pitchFamily="18" charset="0"/>
              </a:rPr>
              <a:t>dministering Power BI tenants, users, and groups is the same as administering them in Office 365</a:t>
            </a:r>
          </a:p>
          <a:p>
            <a:r>
              <a:rPr lang="en-US" b="1" baseline="0" dirty="0"/>
              <a:t>For the analyst: </a:t>
            </a:r>
            <a:r>
              <a:rPr lang="en-US" b="0" baseline="0" dirty="0"/>
              <a:t>familiar tools for data preparation, modeling, and report creation – Power BI Desktop and Excel</a:t>
            </a:r>
            <a:endParaRPr lang="en-US" b="1" baseline="0" dirty="0"/>
          </a:p>
          <a:p>
            <a:pPr fontAlgn="base"/>
            <a:r>
              <a:rPr lang="en-US" sz="1200" b="1" i="0" kern="1200" dirty="0">
                <a:solidFill>
                  <a:schemeClr val="tx1"/>
                </a:solidFill>
                <a:effectLst/>
              </a:rPr>
              <a:t>For</a:t>
            </a:r>
            <a:r>
              <a:rPr lang="en-US" sz="1200" b="1" i="0" kern="1200" baseline="0" dirty="0">
                <a:solidFill>
                  <a:schemeClr val="tx1"/>
                </a:solidFill>
                <a:effectLst/>
              </a:rPr>
              <a:t> the end user:</a:t>
            </a:r>
          </a:p>
          <a:p>
            <a:pPr fontAlgn="base"/>
            <a:r>
              <a:rPr lang="en-US" sz="1200" b="1" i="0" kern="1200" dirty="0">
                <a:solidFill>
                  <a:schemeClr val="tx1"/>
                </a:solidFill>
                <a:effectLst/>
              </a:rPr>
              <a:t>Share a dashboard with colleagues and others</a:t>
            </a:r>
          </a:p>
          <a:p>
            <a:pPr fontAlgn="base"/>
            <a:r>
              <a:rPr lang="en-US" sz="2000" b="0" i="0" kern="1200" dirty="0">
                <a:solidFill>
                  <a:schemeClr val="tx1"/>
                </a:solidFill>
                <a:effectLst/>
                <a:latin typeface="+mn-lt"/>
                <a:ea typeface="+mn-ea"/>
                <a:cs typeface="+mn-cs"/>
              </a:rPr>
              <a:t>When you share a dashboard, those you share it with can view it and interact with it, but can't edit it. They can see the same data that you see in the dashboard and reports. Your colleagues can share the dashboard with other colleagues, if you allow them to. Those outside your organization can view and interact with the dashboard, but can't share it.</a:t>
            </a:r>
            <a:r>
              <a:rPr lang="en-US" sz="1200" b="0" i="0" kern="1200" dirty="0">
                <a:solidFill>
                  <a:schemeClr val="tx1"/>
                </a:solidFill>
                <a:effectLst/>
              </a:rPr>
              <a:t>.</a:t>
            </a:r>
          </a:p>
          <a:p>
            <a:pPr marL="171450" indent="-171450">
              <a:buFont typeface="Arial" panose="020B0604020202020204" pitchFamily="34" charset="0"/>
              <a:buChar char="•"/>
            </a:pPr>
            <a:r>
              <a:rPr lang="en-US" sz="1200" baseline="0" dirty="0"/>
              <a:t>Make changes to dashboard after you’ve sent it out, and it will automatically sync across all users</a:t>
            </a:r>
          </a:p>
          <a:p>
            <a:pPr marL="171450" indent="-171450">
              <a:buFont typeface="Arial" panose="020B0604020202020204" pitchFamily="34" charset="0"/>
              <a:buChar char="•"/>
            </a:pPr>
            <a:r>
              <a:rPr lang="en-US" sz="1200" baseline="0" dirty="0"/>
              <a:t>Share only your </a:t>
            </a:r>
            <a:r>
              <a:rPr lang="en-US" sz="1200" dirty="0"/>
              <a:t>dashboard</a:t>
            </a:r>
            <a:r>
              <a:rPr lang="en-US" sz="1200" baseline="0" dirty="0"/>
              <a:t>, keeping access to the source data and reports secure. </a:t>
            </a:r>
            <a:r>
              <a:rPr lang="en-US" sz="1200" dirty="0"/>
              <a:t>What</a:t>
            </a:r>
            <a:r>
              <a:rPr lang="en-US" sz="1200" baseline="0" dirty="0"/>
              <a:t> this means: </a:t>
            </a:r>
            <a:r>
              <a:rPr lang="en-US" sz="1200" dirty="0"/>
              <a:t>Users who receiving a sharing invitation cannot change filters or drill down into data  - they only see</a:t>
            </a:r>
            <a:r>
              <a:rPr lang="en-US" sz="1200" baseline="0" dirty="0"/>
              <a:t> what’s in the dashboard</a:t>
            </a:r>
          </a:p>
          <a:p>
            <a:pPr marL="171450" indent="-171450">
              <a:buFont typeface="Arial" panose="020B0604020202020204" pitchFamily="34" charset="0"/>
              <a:buChar char="•"/>
            </a:pPr>
            <a:r>
              <a:rPr lang="en-US" sz="1200" baseline="0" dirty="0"/>
              <a:t>Manage who can re-share dashboards with others</a:t>
            </a:r>
          </a:p>
          <a:p>
            <a:pPr marL="171450" indent="-171450">
              <a:buFont typeface="Arial" panose="020B0604020202020204" pitchFamily="34" charset="0"/>
              <a:buChar char="•"/>
            </a:pPr>
            <a:r>
              <a:rPr lang="en-US" sz="1200" dirty="0"/>
              <a:t>Share dashboards b</a:t>
            </a:r>
            <a:r>
              <a:rPr lang="en-US" sz="2800" dirty="0">
                <a:solidFill>
                  <a:schemeClr val="tx1"/>
                </a:solidFill>
                <a:ea typeface="Calibri" panose="020F0502020204030204" pitchFamily="34" charset="0"/>
                <a:cs typeface="Times New Roman" panose="02020603050405020304" pitchFamily="18" charset="0"/>
              </a:rPr>
              <a:t>ased on email or O365 distribution group</a:t>
            </a:r>
          </a:p>
          <a:p>
            <a:pPr marL="171450" indent="-171450">
              <a:buFont typeface="Arial" panose="020B0604020202020204" pitchFamily="34" charset="0"/>
              <a:buChar char="•"/>
            </a:pPr>
            <a:r>
              <a:rPr lang="en-US" sz="1200" dirty="0"/>
              <a:t>Share without email notification, copy and share a link instead, e.g. on another portal</a:t>
            </a:r>
          </a:p>
          <a:p>
            <a:pPr marL="171450" indent="-171450">
              <a:buFont typeface="Arial" panose="020B0604020202020204" pitchFamily="34" charset="0"/>
              <a:buChar char="•"/>
            </a:pPr>
            <a:r>
              <a:rPr lang="en-US" sz="1200" dirty="0"/>
              <a:t>People picker with autocomplete as you start typing the name of recipients</a:t>
            </a:r>
          </a:p>
          <a:p>
            <a:pPr marL="171450" indent="-171450">
              <a:buFont typeface="Arial" panose="020B0604020202020204" pitchFamily="34" charset="0"/>
              <a:buChar char="•"/>
            </a:pPr>
            <a:r>
              <a:rPr lang="en-US" sz="1200" dirty="0"/>
              <a:t>Copy/paste large number of email addresses you want to share with, e.g. copy directly from Outlook</a:t>
            </a:r>
          </a:p>
          <a:p>
            <a:pPr marL="171450" indent="-171450">
              <a:buFont typeface="Arial" panose="020B0604020202020204" pitchFamily="34" charset="0"/>
              <a:buChar char="•"/>
            </a:pPr>
            <a:r>
              <a:rPr lang="en-US" sz="1200" dirty="0"/>
              <a:t>Collapse navigation pane with URL parameter</a:t>
            </a:r>
          </a:p>
          <a:p>
            <a:endParaRPr lang="en-US" sz="1200" b="0" i="0" kern="1200" dirty="0">
              <a:solidFill>
                <a:schemeClr val="tx1"/>
              </a:solidFill>
              <a:effectLst/>
            </a:endParaRPr>
          </a:p>
          <a:p>
            <a:pPr fontAlgn="base"/>
            <a:r>
              <a:rPr lang="en-US" sz="1200" b="1" i="0" kern="1200" dirty="0">
                <a:solidFill>
                  <a:schemeClr val="tx1"/>
                </a:solidFill>
                <a:effectLst/>
              </a:rPr>
              <a:t>Collaborate in a group workspace</a:t>
            </a:r>
          </a:p>
          <a:p>
            <a:pPr marL="171450" indent="-171450">
              <a:buFont typeface="Arial" panose="020B0604020202020204" pitchFamily="34" charset="0"/>
              <a:buChar char="•"/>
            </a:pPr>
            <a:r>
              <a:rPr lang="en-US" sz="2000" b="0" i="0" kern="1200" dirty="0">
                <a:solidFill>
                  <a:schemeClr val="tx1"/>
                </a:solidFill>
                <a:effectLst/>
                <a:latin typeface="+mn-lt"/>
                <a:ea typeface="+mn-ea"/>
                <a:cs typeface="+mn-cs"/>
              </a:rPr>
              <a:t>Groups in Power BI are built on Office 365 groups, so you and your colleagues need a Power BI Pro license. When you're a member of a group, you can create a dashboard in the group workspace. Everyone in the group can view, interact with, and edit the dashboard and its reports. They have the same permission you have</a:t>
            </a:r>
          </a:p>
          <a:p>
            <a:pPr marL="0" indent="0">
              <a:buFont typeface="Arial" panose="020B0604020202020204" pitchFamily="34" charset="0"/>
              <a:buNone/>
            </a:pPr>
            <a:endParaRPr lang="en-US" sz="1200" b="0" i="0" kern="1200" dirty="0">
              <a:solidFill>
                <a:schemeClr val="tx1"/>
              </a:solidFill>
              <a:effectLst/>
            </a:endParaRPr>
          </a:p>
          <a:p>
            <a:pPr fontAlgn="base"/>
            <a:r>
              <a:rPr lang="en-US" sz="1200" b="1" i="0" kern="1200" dirty="0">
                <a:solidFill>
                  <a:schemeClr val="tx1"/>
                </a:solidFill>
                <a:effectLst/>
              </a:rPr>
              <a:t>Create a content pack and publish it</a:t>
            </a:r>
          </a:p>
          <a:p>
            <a:pPr marL="171450" indent="-171450">
              <a:buFont typeface="Arial" panose="020B0604020202020204" pitchFamily="34" charset="0"/>
              <a:buChar char="•"/>
            </a:pPr>
            <a:r>
              <a:rPr lang="en-US" sz="1200" b="0" i="0" kern="1200" dirty="0">
                <a:solidFill>
                  <a:schemeClr val="tx1"/>
                </a:solidFill>
                <a:effectLst/>
              </a:rPr>
              <a:t>Content packs are a great way to share your Power BI insights with your colleagues. </a:t>
            </a:r>
          </a:p>
          <a:p>
            <a:pPr marL="171450" indent="-171450">
              <a:buFont typeface="Arial" panose="020B0604020202020204" pitchFamily="34" charset="0"/>
              <a:buChar char="•"/>
            </a:pPr>
            <a:r>
              <a:rPr lang="en-US" sz="1200" b="0" i="0" kern="1200" dirty="0">
                <a:solidFill>
                  <a:schemeClr val="tx1"/>
                </a:solidFill>
                <a:effectLst/>
              </a:rPr>
              <a:t>You create a dashboard with its reports and datasets, and then publish them all together as a content pack -- either for your whole organization or for those in a specific security group or distribution list. When those colleagues go to the Content Pack Library for their organization, they see your content pack along with any others they have permission to see</a:t>
            </a:r>
          </a:p>
          <a:p>
            <a:endParaRPr lang="en-US" dirty="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6/14/2021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794626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b="0" dirty="0"/>
              <a:t>There are common challenges that IT professionals are faced with when implementing a new BI solution</a:t>
            </a:r>
            <a:endParaRPr lang="en-US" b="0" dirty="0">
              <a:cs typeface="Calibri"/>
            </a:endParaRPr>
          </a:p>
          <a:p>
            <a:endParaRPr lang="en-US" sz="1200" kern="1200">
              <a:solidFill>
                <a:schemeClr val="tx1">
                  <a:lumMod val="75000"/>
                  <a:lumOff val="25000"/>
                </a:schemeClr>
              </a:solidFill>
              <a:latin typeface="+mn-lt"/>
              <a:ea typeface="Segoe UI" pitchFamily="34" charset="0"/>
              <a:cs typeface="Segoe UI" pitchFamily="34" charset="0"/>
            </a:endParaRPr>
          </a:p>
          <a:p>
            <a:r>
              <a:rPr lang="en-US" sz="1200" b="1" kern="1200" dirty="0">
                <a:solidFill>
                  <a:schemeClr val="tx1">
                    <a:lumMod val="75000"/>
                    <a:lumOff val="25000"/>
                  </a:schemeClr>
                </a:solidFill>
                <a:latin typeface="+mn-lt"/>
                <a:ea typeface="Segoe UI" pitchFamily="34" charset="0"/>
                <a:cs typeface="Calibri"/>
              </a:rPr>
              <a:t>Talking points: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EDC30D"/>
                </a:solidFill>
                <a:latin typeface="Segoe UI Light"/>
                <a:ea typeface="Segoe UI" pitchFamily="34" charset="0"/>
                <a:cs typeface="Segoe UI Light"/>
              </a:rPr>
              <a:t>Management of BI systems</a:t>
            </a:r>
            <a:endParaRPr lang="en-US" sz="1200">
              <a:solidFill>
                <a:srgbClr val="EDC30D"/>
              </a:solidFill>
              <a:latin typeface="Segoe UI Light"/>
              <a:ea typeface="Segoe UI" pitchFamily="34" charset="0"/>
              <a:cs typeface="Segoe UI Light"/>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EDC30D"/>
                </a:solidFill>
                <a:latin typeface="Segoe UI Light"/>
                <a:ea typeface="Segoe UI" pitchFamily="34" charset="0"/>
                <a:cs typeface="Segoe UI Light"/>
              </a:rPr>
              <a:t>Variety of data sources</a:t>
            </a:r>
            <a:endParaRPr lang="en-US" sz="1200">
              <a:solidFill>
                <a:srgbClr val="EDC30D"/>
              </a:solidFill>
              <a:latin typeface="Segoe UI Light"/>
              <a:ea typeface="Segoe UI" pitchFamily="34" charset="0"/>
              <a:cs typeface="Segoe UI Light"/>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EDC30D"/>
                </a:solidFill>
                <a:latin typeface="Segoe UI Light"/>
                <a:ea typeface="Segoe UI" pitchFamily="34" charset="0"/>
                <a:cs typeface="Segoe UI Light"/>
              </a:rPr>
              <a:t>Managing data in the cloud</a:t>
            </a:r>
            <a:endParaRPr lang="en-US" sz="1200">
              <a:solidFill>
                <a:srgbClr val="EDC30D"/>
              </a:solidFill>
              <a:latin typeface="Segoe UI Light"/>
              <a:ea typeface="Segoe UI" pitchFamily="34" charset="0"/>
              <a:cs typeface="Segoe UI Light"/>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EDC30D"/>
                </a:solidFill>
                <a:latin typeface="Segoe UI Light"/>
                <a:ea typeface="Segoe UI" pitchFamily="34" charset="0"/>
                <a:cs typeface="Segoe UI Light"/>
              </a:rPr>
              <a:t>Integration with existing environment</a:t>
            </a:r>
            <a:endParaRPr lang="en-US" sz="1200">
              <a:solidFill>
                <a:srgbClr val="EDC30D"/>
              </a:solidFill>
              <a:latin typeface="Segoe UI Light"/>
              <a:ea typeface="Segoe UI" pitchFamily="34" charset="0"/>
              <a:cs typeface="Segoe UI Light"/>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EDC30D"/>
                </a:solidFill>
                <a:latin typeface="Segoe UI Light"/>
                <a:ea typeface="Segoe UI" pitchFamily="34" charset="0"/>
                <a:cs typeface="Segoe UI Light"/>
              </a:rPr>
              <a:t>Keeping data current</a:t>
            </a:r>
            <a:endParaRPr lang="en-US" sz="1200">
              <a:solidFill>
                <a:srgbClr val="EDC30D"/>
              </a:solidFill>
              <a:latin typeface="Segoe UI Light"/>
              <a:ea typeface="Segoe UI" pitchFamily="34" charset="0"/>
              <a:cs typeface="Segoe UI Light"/>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EDC30D"/>
                </a:solidFill>
                <a:latin typeface="Segoe UI Light"/>
                <a:ea typeface="Segoe UI" pitchFamily="34" charset="0"/>
                <a:cs typeface="Segoe UI Light"/>
              </a:rPr>
              <a:t>Ease of use and adoption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EDC30D"/>
              </a:solidFill>
              <a:latin typeface="Segoe UI Light"/>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EDC30D"/>
              </a:solidFill>
              <a:latin typeface="Segoe UI Light"/>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EDC30D"/>
              </a:solidFill>
              <a:latin typeface="Segoe UI Light"/>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EDC30D"/>
              </a:solidFill>
              <a:latin typeface="Segoe UI Light"/>
              <a:ea typeface="Segoe UI" pitchFamily="34" charset="0"/>
              <a:cs typeface="Segoe UI" pitchFamily="34" charset="0"/>
            </a:endParaRPr>
          </a:p>
          <a:p>
            <a:endParaRPr lang="en-US"/>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313461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aseline="0"/>
              <a:t>Let’s walk through an overview of what Power BI is.  </a:t>
            </a:r>
          </a:p>
          <a:p>
            <a:pPr marL="228600" indent="-228600">
              <a:buFont typeface="+mj-lt"/>
              <a:buAutoNum type="arabicPeriod"/>
            </a:pPr>
            <a:endParaRPr lang="en-US" sz="1000" b="1" baseline="0"/>
          </a:p>
          <a:p>
            <a:r>
              <a:rPr lang="en-US" sz="1000" b="1"/>
              <a:t>1. The</a:t>
            </a:r>
            <a:r>
              <a:rPr lang="en-US" sz="1000" b="1" baseline="0"/>
              <a:t> Power BI Service, sometimes referred to as </a:t>
            </a:r>
            <a:r>
              <a:rPr lang="en-US" sz="1000" b="1"/>
              <a:t>powerbi.com,</a:t>
            </a:r>
            <a:r>
              <a:rPr lang="en-US" sz="1000" b="1" baseline="0"/>
              <a:t> </a:t>
            </a:r>
            <a:r>
              <a:rPr lang="en-US" sz="1000"/>
              <a:t>is what allows</a:t>
            </a:r>
            <a:r>
              <a:rPr lang="en-US" sz="1000" baseline="0"/>
              <a:t> you to</a:t>
            </a:r>
            <a:r>
              <a:rPr lang="en-US" sz="1000"/>
              <a:t>: </a:t>
            </a:r>
          </a:p>
          <a:p>
            <a:pPr marL="628650" lvl="1" indent="-171450">
              <a:buFont typeface="Arial" panose="020B0604020202020204" pitchFamily="34" charset="0"/>
              <a:buChar char="•"/>
            </a:pPr>
            <a:r>
              <a:rPr lang="en-US" sz="1000" baseline="0"/>
              <a:t>Create beautiful visualizations to tell compelling data stories. </a:t>
            </a:r>
          </a:p>
          <a:p>
            <a:pPr marL="628650" lvl="1" indent="-171450">
              <a:buFont typeface="Arial" panose="020B0604020202020204" pitchFamily="34" charset="0"/>
              <a:buChar char="•"/>
            </a:pPr>
            <a:r>
              <a:rPr lang="en-US" sz="1000" baseline="0"/>
              <a:t>Build rich, live dashboards that turn BI into business insights.</a:t>
            </a:r>
          </a:p>
          <a:p>
            <a:pPr marL="628650" lvl="1" indent="-171450">
              <a:buFont typeface="Arial" panose="020B0604020202020204" pitchFamily="34" charset="0"/>
              <a:buChar char="•"/>
            </a:pPr>
            <a:r>
              <a:rPr lang="en-US" sz="1000"/>
              <a:t>Create reports</a:t>
            </a:r>
            <a:r>
              <a:rPr lang="en-US" sz="1000" baseline="0"/>
              <a:t> &amp; datasets from which you can create visualizations and dashboards.</a:t>
            </a:r>
          </a:p>
          <a:p>
            <a:pPr marL="628650" lvl="1" indent="-171450">
              <a:buFont typeface="Arial" panose="020B0604020202020204" pitchFamily="34" charset="0"/>
              <a:buChar char="•"/>
            </a:pPr>
            <a:r>
              <a:rPr lang="en-US" sz="1000" baseline="0"/>
              <a:t>Enjoy the benefits of up-to-date data with real-time, automatic and scheduled refreshes.</a:t>
            </a:r>
          </a:p>
          <a:p>
            <a:pPr marL="628650" lvl="1" indent="-171450">
              <a:buFont typeface="Arial" panose="020B0604020202020204" pitchFamily="34" charset="0"/>
              <a:buChar char="•"/>
            </a:pPr>
            <a:r>
              <a:rPr lang="en-US" sz="1000" baseline="0"/>
              <a:t>Share dashboards easily with other people in your organization.</a:t>
            </a:r>
          </a:p>
          <a:p>
            <a:pPr marL="628650" lvl="1" indent="-171450">
              <a:buFont typeface="Arial" panose="020B0604020202020204" pitchFamily="34" charset="0"/>
              <a:buChar char="•"/>
            </a:pPr>
            <a:r>
              <a:rPr lang="en-US" sz="1000" baseline="0"/>
              <a:t>Ask questions of data in plain English with Natural Language Query.</a:t>
            </a:r>
          </a:p>
          <a:p>
            <a:pPr marL="628650" lvl="1" indent="-171450">
              <a:buFont typeface="Arial" panose="020B0604020202020204" pitchFamily="34" charset="0"/>
              <a:buChar char="•"/>
            </a:pPr>
            <a:r>
              <a:rPr lang="en-US" sz="1000" baseline="0"/>
              <a:t>Stay connected to data all the time with mobile applications.</a:t>
            </a:r>
          </a:p>
          <a:p>
            <a:pPr marL="457200" lvl="1" indent="0">
              <a:buFont typeface="Arial" panose="020B0604020202020204" pitchFamily="34" charset="0"/>
              <a:buNone/>
            </a:pPr>
            <a:endParaRPr lang="en-US" sz="1000" baseline="0"/>
          </a:p>
          <a:p>
            <a:pPr marL="0" indent="0">
              <a:buFont typeface="+mj-lt"/>
              <a:buNone/>
            </a:pPr>
            <a:r>
              <a:rPr lang="en-US" sz="1000" b="1" baseline="0"/>
              <a:t>2. </a:t>
            </a:r>
            <a:r>
              <a:rPr lang="en-US" sz="1000" b="0" baseline="0"/>
              <a:t>Power BI </a:t>
            </a:r>
            <a:r>
              <a:rPr lang="en-US" sz="1000" b="1" baseline="0"/>
              <a:t>connects to a variety of data sources. </a:t>
            </a:r>
            <a:r>
              <a:rPr lang="en-US" sz="1000" baseline="0"/>
              <a:t>These range across both cloud and on-premises sources, and include:</a:t>
            </a:r>
          </a:p>
          <a:p>
            <a:pPr marL="628650" lvl="1" indent="-171450">
              <a:buFont typeface="Arial" panose="020B0604020202020204" pitchFamily="34" charset="0"/>
              <a:buChar char="•"/>
            </a:pPr>
            <a:r>
              <a:rPr lang="en-US" sz="1000" baseline="0"/>
              <a:t>A variety of </a:t>
            </a:r>
            <a:r>
              <a:rPr lang="en-US" sz="1000" b="1" baseline="0"/>
              <a:t>popular SaaS solutions</a:t>
            </a:r>
            <a:r>
              <a:rPr lang="en-US" sz="1000" baseline="0"/>
              <a:t>, such as </a:t>
            </a:r>
            <a:r>
              <a:rPr lang="en-US" sz="1000" baseline="0" err="1"/>
              <a:t>Marketo</a:t>
            </a:r>
            <a:r>
              <a:rPr lang="en-US" sz="1000" baseline="0"/>
              <a:t>, Salesforce, GitHub, Dynamics CRM, </a:t>
            </a:r>
            <a:r>
              <a:rPr lang="en-US" sz="1000" baseline="0" err="1"/>
              <a:t>Zendesk</a:t>
            </a:r>
            <a:r>
              <a:rPr lang="en-US" sz="1000" baseline="0"/>
              <a:t>, and several others.</a:t>
            </a:r>
            <a:endParaRPr lang="en-US" sz="1000" b="0" baseline="0"/>
          </a:p>
          <a:p>
            <a:pPr marL="628650" lvl="1" indent="-171450">
              <a:buFont typeface="Arial" panose="020B0604020202020204" pitchFamily="34" charset="0"/>
              <a:buChar char="•"/>
            </a:pPr>
            <a:r>
              <a:rPr lang="en-US" sz="1000" b="1" baseline="0"/>
              <a:t>On-premises databases </a:t>
            </a:r>
            <a:r>
              <a:rPr lang="en-US" sz="1000" baseline="0"/>
              <a:t>– Power BI offers live connectivity to SQL Server Analysis Services and others, which we’ll cover in more detail later. And using a gateway solution, Power BI can connect to other database solutions. </a:t>
            </a:r>
          </a:p>
          <a:p>
            <a:pPr marL="628650" lvl="1" indent="-171450">
              <a:buFont typeface="Arial" panose="020B0604020202020204" pitchFamily="34" charset="0"/>
              <a:buChar char="•"/>
            </a:pPr>
            <a:r>
              <a:rPr lang="en-US" sz="1000" b="1" baseline="0"/>
              <a:t>Custom data sources </a:t>
            </a:r>
            <a:r>
              <a:rPr lang="en-US" sz="1000" baseline="0"/>
              <a:t>– </a:t>
            </a:r>
            <a:r>
              <a:rPr lang="en-US" sz="1000" b="0" baseline="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sz="1000" baseline="0"/>
          </a:p>
          <a:p>
            <a:pPr marL="628650" lvl="1" indent="-171450">
              <a:buFont typeface="Arial" panose="020B0604020202020204" pitchFamily="34" charset="0"/>
              <a:buChar char="•"/>
            </a:pPr>
            <a:r>
              <a:rPr lang="en-US" sz="1000" b="1" baseline="0"/>
              <a:t>Other Azure services</a:t>
            </a:r>
            <a:r>
              <a:rPr lang="en-US" sz="1000" baseline="0"/>
              <a:t> – Power BI integrates tightly with SQL Azure and Stream Analytics, and will be integrating closely with more Azure services over time.</a:t>
            </a:r>
          </a:p>
          <a:p>
            <a:pPr marL="628650" lvl="1" indent="-171450">
              <a:buFont typeface="Arial" panose="020B0604020202020204" pitchFamily="34" charset="0"/>
              <a:buChar char="•"/>
            </a:pPr>
            <a:r>
              <a:rPr lang="en-US" sz="1000" b="1" baseline="0"/>
              <a:t>Power BI Desktop, Excel and CSV files </a:t>
            </a:r>
            <a:r>
              <a:rPr lang="en-US" sz="1000" baseline="0"/>
              <a:t>– Excel workbooks can be directly connected to Power BI.com, or may be used with Power BI Desktop. Power BI Desktop is the companion application to the Power BI service – it is a desktop tool that supports data analysis and reporting. Like Excel files, or CSV files, Power BI Desktop files can be uploaded to the Power BI service. </a:t>
            </a:r>
          </a:p>
          <a:p>
            <a:pPr marL="0" lv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753552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fld id="{E98C02C0-98AB-4661-8FF3-2C79CAD8CBF9}" type="slidenum">
              <a:rPr lang="en-US">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540216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The EPM that nominates the engagement for Azure Migration Assistance gathers info and completes a one-pager for the engagement such as the one found here. </a:t>
            </a:r>
          </a:p>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The Account team raises a request via Unified Action Tracker (UAT) and assigns to a distribution list for Azure Migration Assistance. </a:t>
            </a:r>
            <a:endParaRPr lang="en-US" sz="110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100" u="sng">
                <a:effectLst/>
                <a:latin typeface="Calibri" panose="020F0502020204030204" pitchFamily="34" charset="0"/>
                <a:ea typeface="Calibri" panose="020F0502020204030204" pitchFamily="34" charset="0"/>
                <a:cs typeface="Times New Roman" panose="02020603050405020304" pitchFamily="18" charset="0"/>
              </a:rPr>
              <a:t>Decision needed:</a:t>
            </a:r>
            <a:r>
              <a:rPr lang="en-US" sz="1100">
                <a:effectLst/>
                <a:latin typeface="Calibri" panose="020F0502020204030204" pitchFamily="34" charset="0"/>
                <a:ea typeface="Calibri" panose="020F0502020204030204" pitchFamily="34" charset="0"/>
                <a:cs typeface="Times New Roman" panose="02020603050405020304" pitchFamily="18" charset="0"/>
              </a:rPr>
              <a:t>  who should be on the distro list? </a:t>
            </a:r>
            <a:endParaRPr lang="en-US" sz="11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Once the UAT ticket has been created and assigned to the distro, the people on the distro will see an email notification. I will primarily be responsible for monitoring the UAT issues coming in along with any help from Lone as a backup if needed. </a:t>
            </a:r>
            <a:endParaRPr lang="en-US" sz="11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We then tag each request with Azure Migration Assistance so we can easily separate these from other Scrum requests. </a:t>
            </a:r>
            <a:endParaRPr lang="en-US" sz="110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100" u="sng">
                <a:effectLst/>
                <a:latin typeface="Calibri" panose="020F0502020204030204" pitchFamily="34" charset="0"/>
                <a:ea typeface="Calibri" panose="020F0502020204030204" pitchFamily="34" charset="0"/>
                <a:cs typeface="Times New Roman" panose="02020603050405020304" pitchFamily="18" charset="0"/>
              </a:rPr>
              <a:t>Decision needed:</a:t>
            </a:r>
            <a:r>
              <a:rPr lang="en-US" sz="1100">
                <a:effectLst/>
                <a:latin typeface="Calibri" panose="020F0502020204030204" pitchFamily="34" charset="0"/>
                <a:ea typeface="Calibri" panose="020F0502020204030204" pitchFamily="34" charset="0"/>
                <a:cs typeface="Times New Roman" panose="02020603050405020304" pitchFamily="18" charset="0"/>
              </a:rPr>
              <a:t>  confirm we should use Azure Migration Assistance as the tag. </a:t>
            </a:r>
            <a:endParaRPr lang="en-US" sz="11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The request can then be reassigned to the owner that will be assigned to help unblock based on decision in this forum. </a:t>
            </a:r>
            <a:endParaRPr lang="en-US" sz="11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A view in </a:t>
            </a:r>
            <a:r>
              <a:rPr lang="en-US" sz="1100" err="1">
                <a:effectLst/>
                <a:latin typeface="Calibri" panose="020F0502020204030204" pitchFamily="34" charset="0"/>
                <a:ea typeface="Calibri" panose="020F0502020204030204" pitchFamily="34" charset="0"/>
                <a:cs typeface="Times New Roman" panose="02020603050405020304" pitchFamily="18" charset="0"/>
              </a:rPr>
              <a:t>MSXi</a:t>
            </a:r>
            <a:r>
              <a:rPr lang="en-US" sz="1100">
                <a:effectLst/>
                <a:latin typeface="Calibri" panose="020F0502020204030204" pitchFamily="34" charset="0"/>
                <a:ea typeface="Calibri" panose="020F0502020204030204" pitchFamily="34" charset="0"/>
                <a:cs typeface="Times New Roman" panose="02020603050405020304" pitchFamily="18" charset="0"/>
              </a:rPr>
              <a:t> Dashboard can be created based on the tag which we can use to review the status or send email status updates using this view.  </a:t>
            </a:r>
            <a:endParaRPr lang="en-US" sz="1100">
              <a:effectLst/>
              <a:latin typeface="Calibri" panose="020F0502020204030204" pitchFamily="34" charset="0"/>
              <a:ea typeface="Calibri" panose="020F0502020204030204"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959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b="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6/14/2021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2437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The EPM that nominates the engagement for Azure Migration Assistance gathers info and completes a one-pager for the engagement such as the one found here. </a:t>
            </a:r>
          </a:p>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The Account team raises a request via Unified Action Tracker (UAT) and assigns to a distribution list for Azure Migration Assistance. </a:t>
            </a:r>
            <a:endParaRPr lang="en-US" sz="110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100" u="sng">
                <a:effectLst/>
                <a:latin typeface="Calibri" panose="020F0502020204030204" pitchFamily="34" charset="0"/>
                <a:ea typeface="Calibri" panose="020F0502020204030204" pitchFamily="34" charset="0"/>
                <a:cs typeface="Times New Roman" panose="02020603050405020304" pitchFamily="18" charset="0"/>
              </a:rPr>
              <a:t>Decision needed:</a:t>
            </a:r>
            <a:r>
              <a:rPr lang="en-US" sz="1100">
                <a:effectLst/>
                <a:latin typeface="Calibri" panose="020F0502020204030204" pitchFamily="34" charset="0"/>
                <a:ea typeface="Calibri" panose="020F0502020204030204" pitchFamily="34" charset="0"/>
                <a:cs typeface="Times New Roman" panose="02020603050405020304" pitchFamily="18" charset="0"/>
              </a:rPr>
              <a:t>  who should be on the distro list? </a:t>
            </a:r>
            <a:endParaRPr lang="en-US" sz="11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Once the UAT ticket has been created and assigned to the distro, the people on the distro will see an email notification. I will primarily be responsible for monitoring the UAT issues coming in along with any help from Lone as a backup if needed. </a:t>
            </a:r>
            <a:endParaRPr lang="en-US" sz="11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We then tag each request with Azure Migration Assistance so we can easily separate these from other Scrum requests. </a:t>
            </a:r>
            <a:endParaRPr lang="en-US" sz="110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100" u="sng">
                <a:effectLst/>
                <a:latin typeface="Calibri" panose="020F0502020204030204" pitchFamily="34" charset="0"/>
                <a:ea typeface="Calibri" panose="020F0502020204030204" pitchFamily="34" charset="0"/>
                <a:cs typeface="Times New Roman" panose="02020603050405020304" pitchFamily="18" charset="0"/>
              </a:rPr>
              <a:t>Decision needed:</a:t>
            </a:r>
            <a:r>
              <a:rPr lang="en-US" sz="1100">
                <a:effectLst/>
                <a:latin typeface="Calibri" panose="020F0502020204030204" pitchFamily="34" charset="0"/>
                <a:ea typeface="Calibri" panose="020F0502020204030204" pitchFamily="34" charset="0"/>
                <a:cs typeface="Times New Roman" panose="02020603050405020304" pitchFamily="18" charset="0"/>
              </a:rPr>
              <a:t>  confirm we should use Azure Migration Assistance as the tag. </a:t>
            </a:r>
            <a:endParaRPr lang="en-US" sz="11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The request can then be reassigned to the owner that will be assigned to help unblock based on decision in this forum. </a:t>
            </a:r>
            <a:endParaRPr lang="en-US" sz="11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100">
                <a:effectLst/>
                <a:latin typeface="Calibri" panose="020F0502020204030204" pitchFamily="34" charset="0"/>
                <a:ea typeface="Calibri" panose="020F0502020204030204" pitchFamily="34" charset="0"/>
                <a:cs typeface="Times New Roman" panose="02020603050405020304" pitchFamily="18" charset="0"/>
              </a:rPr>
              <a:t>A view in </a:t>
            </a:r>
            <a:r>
              <a:rPr lang="en-US" sz="1100" err="1">
                <a:effectLst/>
                <a:latin typeface="Calibri" panose="020F0502020204030204" pitchFamily="34" charset="0"/>
                <a:ea typeface="Calibri" panose="020F0502020204030204" pitchFamily="34" charset="0"/>
                <a:cs typeface="Times New Roman" panose="02020603050405020304" pitchFamily="18" charset="0"/>
              </a:rPr>
              <a:t>MSXi</a:t>
            </a:r>
            <a:r>
              <a:rPr lang="en-US" sz="1100">
                <a:effectLst/>
                <a:latin typeface="Calibri" panose="020F0502020204030204" pitchFamily="34" charset="0"/>
                <a:ea typeface="Calibri" panose="020F0502020204030204" pitchFamily="34" charset="0"/>
                <a:cs typeface="Times New Roman" panose="02020603050405020304" pitchFamily="18" charset="0"/>
              </a:rPr>
              <a:t> Dashboard can be created based on the tag which we can use to review the status or send email status updates using this view.  </a:t>
            </a:r>
            <a:endParaRPr lang="en-US" sz="1100">
              <a:effectLst/>
              <a:latin typeface="Calibri" panose="020F0502020204030204" pitchFamily="34" charset="0"/>
              <a:ea typeface="Calibri" panose="020F0502020204030204"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959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Details on mobile BI (SSRS </a:t>
            </a:r>
            <a:r>
              <a:rPr lang="en-US" err="1"/>
              <a:t>Datazen</a:t>
            </a:r>
            <a:r>
              <a:rPr lang="en-US"/>
              <a:t> still supported etc.)</a:t>
            </a:r>
          </a:p>
          <a:p>
            <a:r>
              <a:rPr lang="en-US"/>
              <a:t>Discussion of features of Power BI Service that aren’t available in Power BI Report Server</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mn-lt"/>
                <a:ea typeface="+mn-ea"/>
                <a:cs typeface="+mn-cs"/>
              </a:rPr>
              <a:t>Modern and Fixed policies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https://support.microsoft.com/en-us/help/4014109/announcing-modern-and-fixed-policies</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7253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6.xml"/><Relationship Id="rId4" Type="http://schemas.openxmlformats.org/officeDocument/2006/relationships/image" Target="../media/image37.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Master" Target="../slideMasters/slideMaster6.xml"/><Relationship Id="rId4" Type="http://schemas.openxmlformats.org/officeDocument/2006/relationships/image" Target="../media/image48.jpe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3.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54.jp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7.emf"/><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jpe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70.jpe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70.jpe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8.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pn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4.xml"/><Relationship Id="rId1" Type="http://schemas.openxmlformats.org/officeDocument/2006/relationships/tags" Target="../tags/tag6.xml"/><Relationship Id="rId5" Type="http://schemas.openxmlformats.org/officeDocument/2006/relationships/image" Target="../media/image21.png"/><Relationship Id="rId4" Type="http://schemas.openxmlformats.org/officeDocument/2006/relationships/image" Target="../media/image1.emf"/></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5.xml"/><Relationship Id="rId1" Type="http://schemas.openxmlformats.org/officeDocument/2006/relationships/tags" Target="../tags/tag7.xml"/><Relationship Id="rId5" Type="http://schemas.openxmlformats.org/officeDocument/2006/relationships/image" Target="../media/image21.png"/><Relationship Id="rId4" Type="http://schemas.openxmlformats.org/officeDocument/2006/relationships/image" Target="../media/image1.emf"/></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Red Tile Tit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1"/>
            <a:ext cx="12192000" cy="6833937"/>
          </a:xfrm>
          <a:prstGeom prst="rect">
            <a:avLst/>
          </a:prstGeom>
        </p:spPr>
      </p:pic>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223347" y="230444"/>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0710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20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Microsoft Power BI Overview for IT Professionals</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27685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a:ln w="3175">
                  <a:noFill/>
                </a:ln>
                <a:gradFill>
                  <a:gsLst>
                    <a:gs pos="84066">
                      <a:srgbClr val="000000"/>
                    </a:gs>
                    <a:gs pos="57576">
                      <a:srgbClr val="000000"/>
                    </a:gs>
                  </a:gsLst>
                  <a:lin ang="5400000" scaled="0"/>
                </a:gradFill>
                <a:cs typeface="Segoe UI" pitchFamily="34" charset="0"/>
              </a:rPr>
              <a:t>May 4 – 8, 2015</a:t>
            </a:r>
            <a:br>
              <a:rPr lang="en-US" sz="2206">
                <a:ln w="3175">
                  <a:noFill/>
                </a:ln>
                <a:gradFill>
                  <a:gsLst>
                    <a:gs pos="84066">
                      <a:srgbClr val="000000"/>
                    </a:gs>
                    <a:gs pos="57576">
                      <a:srgbClr val="000000"/>
                    </a:gs>
                  </a:gsLst>
                  <a:lin ang="5400000" scaled="0"/>
                </a:gradFill>
                <a:cs typeface="Segoe UI" pitchFamily="34" charset="0"/>
              </a:rPr>
            </a:br>
            <a:r>
              <a:rPr lang="en-US" sz="2206">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866694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13668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09915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194048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05080470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0911778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70710130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405963190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63667557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65707650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2922346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22597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94660651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26743180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06500900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65547298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61861692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90194636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31254703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619055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4802851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05067730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47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6761568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35964572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92873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23548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2206583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749290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20529002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3110055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211645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6692686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97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169952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164340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5994" y="1817560"/>
            <a:ext cx="11231768" cy="14216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3C657-0E57-4642-9C36-947A094A119C}"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84ADE-7E80-4162-81BE-0B9296854F87}" type="slidenum">
              <a:rPr lang="en-US" smtClean="0"/>
              <a:t>‹#›</a:t>
            </a:fld>
            <a:endParaRPr lang="en-US"/>
          </a:p>
        </p:txBody>
      </p:sp>
    </p:spTree>
    <p:extLst>
      <p:ext uri="{BB962C8B-B14F-4D97-AF65-F5344CB8AC3E}">
        <p14:creationId xmlns:p14="http://schemas.microsoft.com/office/powerpoint/2010/main" val="280779042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1" y="0"/>
            <a:ext cx="6858000" cy="6858000"/>
          </a:xfrm>
          <a:prstGeom prst="rect">
            <a:avLst/>
          </a:prstGeom>
        </p:spPr>
      </p:pic>
    </p:spTree>
    <p:extLst>
      <p:ext uri="{BB962C8B-B14F-4D97-AF65-F5344CB8AC3E}">
        <p14:creationId xmlns:p14="http://schemas.microsoft.com/office/powerpoint/2010/main" val="158178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1" y="0"/>
            <a:ext cx="6858000" cy="6858000"/>
          </a:xfrm>
          <a:prstGeom prst="rect">
            <a:avLst/>
          </a:prstGeom>
        </p:spPr>
      </p:pic>
    </p:spTree>
    <p:extLst>
      <p:ext uri="{BB962C8B-B14F-4D97-AF65-F5344CB8AC3E}">
        <p14:creationId xmlns:p14="http://schemas.microsoft.com/office/powerpoint/2010/main" val="299512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56519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0421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79248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08102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0"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7812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08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695948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dirty="0"/>
              <a:t>Edit Master text styles</a:t>
            </a:r>
          </a:p>
          <a:p>
            <a:pPr lvl="1"/>
            <a:r>
              <a:rPr lang="en-US" dirty="0"/>
              <a:t>Second level</a:t>
            </a:r>
          </a:p>
          <a:p>
            <a:pPr lvl="2"/>
            <a:r>
              <a:rPr lang="en-US" dirty="0"/>
              <a:t>Third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1116DD-3526-41D4-BCBC-722B828D751F}"/>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dirty="0"/>
              <a:t>Preview</a:t>
            </a:r>
          </a:p>
          <a:p>
            <a:pPr marL="0" lvl="0"/>
            <a:r>
              <a:rPr lang="en-US" dirty="0"/>
              <a:t>Release</a:t>
            </a:r>
          </a:p>
          <a:p>
            <a:pPr marL="0" lvl="0"/>
            <a:r>
              <a:rPr lang="en-US" dirty="0"/>
              <a:t>Date</a:t>
            </a:r>
          </a:p>
        </p:txBody>
      </p:sp>
    </p:spTree>
    <p:extLst>
      <p:ext uri="{BB962C8B-B14F-4D97-AF65-F5344CB8AC3E}">
        <p14:creationId xmlns:p14="http://schemas.microsoft.com/office/powerpoint/2010/main" val="1602676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21613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83459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9098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0692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69425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58671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191867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3040736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459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9682409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14555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767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321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0591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814439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8751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4259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221268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r>
              <a:rPr lang="en-US">
                <a:solidFill>
                  <a:srgbClr val="FFFFFF">
                    <a:lumMod val="65000"/>
                  </a:srgbClr>
                </a:solidFill>
              </a:rPr>
              <a:t>© Microsoft Corporation                                                                                  								                                Azure </a:t>
            </a:r>
          </a:p>
        </p:txBody>
      </p:sp>
    </p:spTree>
    <p:extLst>
      <p:ext uri="{BB962C8B-B14F-4D97-AF65-F5344CB8AC3E}">
        <p14:creationId xmlns:p14="http://schemas.microsoft.com/office/powerpoint/2010/main" val="341364649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102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00630047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972215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116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1571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4991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1505"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683868"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086231"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8412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488594"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588963" y="1011238"/>
            <a:ext cx="11521440" cy="307777"/>
          </a:xfrm>
        </p:spPr>
        <p:txBody>
          <a:bodyPr vert="horz" wrap="square" lIns="0" tIns="0" rIns="0" bIns="0" rtlCol="0">
            <a:spAutoFit/>
          </a:bodyPr>
          <a:lstStyle>
            <a:lvl1pPr>
              <a:defRPr lang="en-US" sz="200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618327"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9890956"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Tree>
    <p:extLst>
      <p:ext uri="{BB962C8B-B14F-4D97-AF65-F5344CB8AC3E}">
        <p14:creationId xmlns:p14="http://schemas.microsoft.com/office/powerpoint/2010/main" val="10566295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96569394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539040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73720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70" y="-7782"/>
            <a:ext cx="12251139" cy="6873565"/>
          </a:xfrm>
          <a:prstGeom prst="rect">
            <a:avLst/>
          </a:prstGeom>
        </p:spPr>
      </p:pic>
      <p:pic>
        <p:nvPicPr>
          <p:cNvPr id="10" name="MS logo gray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6406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454090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333417" y="0"/>
            <a:ext cx="6858583" cy="6858973"/>
          </a:xfrm>
          <a:prstGeom prst="rect">
            <a:avLst/>
          </a:prstGeom>
        </p:spPr>
      </p:pic>
    </p:spTree>
    <p:extLst>
      <p:ext uri="{BB962C8B-B14F-4D97-AF65-F5344CB8AC3E}">
        <p14:creationId xmlns:p14="http://schemas.microsoft.com/office/powerpoint/2010/main" val="2193758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78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88530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275829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03351558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3998979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978622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3611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219486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2289785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18396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3645332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356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36095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613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1531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275218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52515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1"/>
          </p:nvPr>
        </p:nvSpPr>
        <p:spPr>
          <a:xfrm>
            <a:off x="269239" y="1206214"/>
            <a:ext cx="9038950" cy="615609"/>
          </a:xfrm>
        </p:spPr>
        <p:txBody>
          <a:bodyPr anchor="ctr"/>
          <a:lstStyle>
            <a:lvl1pPr marL="0" indent="0">
              <a:buNone/>
              <a:defRPr lang="en-US" sz="3137" b="0" kern="1200" cap="none" spc="-100" baseline="0" dirty="0" smtClean="0">
                <a:ln w="3175">
                  <a:noFill/>
                </a:ln>
                <a:solidFill>
                  <a:schemeClr val="tx2"/>
                </a:solidFill>
                <a:effectLst/>
                <a:latin typeface="+mj-lt"/>
                <a:ea typeface="+mn-ea"/>
                <a:cs typeface="Segoe UI" pitchFamily="34" charset="0"/>
              </a:defRPr>
            </a:lvl1pPr>
            <a:lvl2pPr>
              <a:defRPr lang="en-US" sz="3137" b="0" kern="1200" cap="none" spc="-100" baseline="0" dirty="0" smtClean="0">
                <a:ln w="3175">
                  <a:noFill/>
                </a:ln>
                <a:solidFill>
                  <a:schemeClr val="tx2"/>
                </a:solidFill>
                <a:effectLst/>
                <a:latin typeface="+mj-lt"/>
                <a:ea typeface="+mn-ea"/>
                <a:cs typeface="Segoe UI" pitchFamily="34" charset="0"/>
              </a:defRPr>
            </a:lvl2pPr>
            <a:lvl3pPr>
              <a:defRPr lang="en-US" sz="3137" b="0" kern="1200" cap="none" spc="-100" baseline="0" dirty="0" smtClean="0">
                <a:ln w="3175">
                  <a:noFill/>
                </a:ln>
                <a:solidFill>
                  <a:schemeClr val="tx2"/>
                </a:solidFill>
                <a:effectLst/>
                <a:latin typeface="+mj-lt"/>
                <a:ea typeface="+mn-ea"/>
                <a:cs typeface="Segoe UI" pitchFamily="34" charset="0"/>
              </a:defRPr>
            </a:lvl3pPr>
            <a:lvl4pPr>
              <a:defRPr lang="en-US" sz="3137" b="0" kern="1200" cap="none" spc="-100" baseline="0" dirty="0" smtClean="0">
                <a:ln w="3175">
                  <a:noFill/>
                </a:ln>
                <a:solidFill>
                  <a:schemeClr val="tx2"/>
                </a:solidFill>
                <a:effectLst/>
                <a:latin typeface="+mj-lt"/>
                <a:ea typeface="+mn-ea"/>
                <a:cs typeface="Segoe UI" pitchFamily="34" charset="0"/>
              </a:defRPr>
            </a:lvl4pPr>
            <a:lvl5pPr>
              <a:defRPr lang="en-US" sz="3137" b="0" kern="1200" cap="none" spc="-100"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294166665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2"/>
            <a:ext cx="11802926" cy="899665"/>
          </a:xfrm>
        </p:spPr>
        <p:txBody>
          <a:bodyPr/>
          <a:lstStyle/>
          <a:p>
            <a:r>
              <a:rPr lang="en-US"/>
              <a:t>Click to edit Master title style</a:t>
            </a:r>
          </a:p>
        </p:txBody>
      </p:sp>
      <p:sp>
        <p:nvSpPr>
          <p:cNvPr id="7" name="Text Placeholder 6"/>
          <p:cNvSpPr>
            <a:spLocks noGrp="1"/>
          </p:cNvSpPr>
          <p:nvPr>
            <p:ph type="body" sz="quarter" idx="11"/>
          </p:nvPr>
        </p:nvSpPr>
        <p:spPr>
          <a:xfrm>
            <a:off x="269239" y="1120371"/>
            <a:ext cx="11653522" cy="615609"/>
          </a:xfrm>
        </p:spPr>
        <p:txBody>
          <a:bodyPr anchor="ctr"/>
          <a:lstStyle>
            <a:lvl1pPr marL="0" indent="0">
              <a:buNone/>
              <a:defRPr lang="en-US" sz="3137" b="0" kern="1200" cap="none" spc="-100" baseline="0" dirty="0" smtClean="0">
                <a:ln w="3175">
                  <a:noFill/>
                </a:ln>
                <a:solidFill>
                  <a:schemeClr val="tx2"/>
                </a:solidFill>
                <a:effectLst/>
                <a:latin typeface="+mj-lt"/>
                <a:ea typeface="+mn-ea"/>
                <a:cs typeface="Segoe UI" pitchFamily="34" charset="0"/>
              </a:defRPr>
            </a:lvl1pPr>
            <a:lvl2pPr>
              <a:defRPr lang="en-US" sz="3137" b="0" kern="1200" cap="none" spc="-100" baseline="0" dirty="0" smtClean="0">
                <a:ln w="3175">
                  <a:noFill/>
                </a:ln>
                <a:solidFill>
                  <a:schemeClr val="tx2"/>
                </a:solidFill>
                <a:effectLst/>
                <a:latin typeface="+mj-lt"/>
                <a:ea typeface="+mn-ea"/>
                <a:cs typeface="Segoe UI" pitchFamily="34" charset="0"/>
              </a:defRPr>
            </a:lvl2pPr>
            <a:lvl3pPr>
              <a:defRPr lang="en-US" sz="3137" b="0" kern="1200" cap="none" spc="-100" baseline="0" dirty="0" smtClean="0">
                <a:ln w="3175">
                  <a:noFill/>
                </a:ln>
                <a:solidFill>
                  <a:schemeClr val="tx2"/>
                </a:solidFill>
                <a:effectLst/>
                <a:latin typeface="+mj-lt"/>
                <a:ea typeface="+mn-ea"/>
                <a:cs typeface="Segoe UI" pitchFamily="34" charset="0"/>
              </a:defRPr>
            </a:lvl3pPr>
            <a:lvl4pPr>
              <a:defRPr lang="en-US" sz="3137" b="0" kern="1200" cap="none" spc="-100" baseline="0" dirty="0" smtClean="0">
                <a:ln w="3175">
                  <a:noFill/>
                </a:ln>
                <a:solidFill>
                  <a:schemeClr val="tx2"/>
                </a:solidFill>
                <a:effectLst/>
                <a:latin typeface="+mj-lt"/>
                <a:ea typeface="+mn-ea"/>
                <a:cs typeface="Segoe UI" pitchFamily="34" charset="0"/>
              </a:defRPr>
            </a:lvl4pPr>
            <a:lvl5pPr>
              <a:defRPr lang="en-US" sz="3137" b="0" kern="1200" cap="none" spc="-100"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134128006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514750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70" y="-7782"/>
            <a:ext cx="12251139" cy="6873565"/>
          </a:xfrm>
          <a:prstGeom prst="rect">
            <a:avLst/>
          </a:prstGeom>
        </p:spPr>
      </p:pic>
      <p:sp>
        <p:nvSpPr>
          <p:cNvPr id="11" name="Rectangle 10">
            <a:extLst>
              <a:ext uri="{FF2B5EF4-FFF2-40B4-BE49-F238E27FC236}">
                <a16:creationId xmlns:a16="http://schemas.microsoft.com/office/drawing/2014/main" id="{C1BF2564-F324-4D2F-BD31-25730770F6F1}"/>
              </a:ext>
            </a:extLst>
          </p:cNvPr>
          <p:cNvSpPr/>
          <p:nvPr userDrawn="1"/>
        </p:nvSpPr>
        <p:spPr bwMode="auto">
          <a:xfrm>
            <a:off x="-29569" y="-7782"/>
            <a:ext cx="12251139" cy="6873565"/>
          </a:xfrm>
          <a:prstGeom prst="rect">
            <a:avLst/>
          </a:prstGeom>
          <a:solidFill>
            <a:schemeClr val="tx1">
              <a:lumMod val="5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a:gradFill>
                <a:gsLst>
                  <a:gs pos="0">
                    <a:srgbClr val="FFFFFF"/>
                  </a:gs>
                  <a:gs pos="100000">
                    <a:srgbClr val="FFFFFF"/>
                  </a:gs>
                </a:gsLst>
                <a:lin ang="5400000" scaled="0"/>
              </a:gradFill>
              <a:cs typeface="Segoe UI" pitchFamily="34" charset="0"/>
            </a:endParaRPr>
          </a:p>
        </p:txBody>
      </p:sp>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a:t>Speaker name</a:t>
            </a:r>
          </a:p>
        </p:txBody>
      </p:sp>
      <p:pic>
        <p:nvPicPr>
          <p:cNvPr id="8" name="Picture 7">
            <a:extLst>
              <a:ext uri="{FF2B5EF4-FFF2-40B4-BE49-F238E27FC236}">
                <a16:creationId xmlns:a16="http://schemas.microsoft.com/office/drawing/2014/main" id="{F04341EC-2A69-44AC-8D72-2A5D4C42D958}"/>
              </a:ext>
            </a:extLst>
          </p:cNvPr>
          <p:cNvPicPr>
            <a:picLocks noChangeAspect="1"/>
          </p:cNvPicPr>
          <p:nvPr userDrawn="1"/>
        </p:nvPicPr>
        <p:blipFill>
          <a:blip r:embed="rId3"/>
          <a:stretch>
            <a:fillRect/>
          </a:stretch>
        </p:blipFill>
        <p:spPr>
          <a:xfrm>
            <a:off x="451632" y="470067"/>
            <a:ext cx="1429004" cy="304828"/>
          </a:xfrm>
          <a:prstGeom prst="rect">
            <a:avLst/>
          </a:prstGeom>
        </p:spPr>
      </p:pic>
    </p:spTree>
    <p:extLst>
      <p:ext uri="{BB962C8B-B14F-4D97-AF65-F5344CB8AC3E}">
        <p14:creationId xmlns:p14="http://schemas.microsoft.com/office/powerpoint/2010/main" val="10555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097496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95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333417" y="0"/>
            <a:ext cx="6858583" cy="6858973"/>
          </a:xfrm>
          <a:prstGeom prst="rect">
            <a:avLst/>
          </a:prstGeom>
        </p:spPr>
      </p:pic>
    </p:spTree>
    <p:extLst>
      <p:ext uri="{BB962C8B-B14F-4D97-AF65-F5344CB8AC3E}">
        <p14:creationId xmlns:p14="http://schemas.microsoft.com/office/powerpoint/2010/main" val="1137339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50108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724992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92549581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5749259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01050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7029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71605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4142646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8903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0" y="0"/>
            <a:ext cx="12200028" cy="6882063"/>
          </a:xfrm>
          <a:prstGeom prst="rect">
            <a:avLst/>
          </a:prstGeom>
        </p:spPr>
      </p:pic>
      <p:sp>
        <p:nvSpPr>
          <p:cNvPr id="11" name="Rectangle 10"/>
          <p:cNvSpPr/>
          <p:nvPr/>
        </p:nvSpPr>
        <p:spPr>
          <a:xfrm>
            <a:off x="223347" y="230444"/>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0710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20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Microsoft Power BI Overview for IT Professionals</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85343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419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1460124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5892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414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982240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015121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62750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3953546"/>
            <a:ext cx="5548185" cy="290445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88" name="Freeform 17"/>
          <p:cNvSpPr>
            <a:spLocks/>
          </p:cNvSpPr>
          <p:nvPr userDrawn="1"/>
        </p:nvSpPr>
        <p:spPr bwMode="auto">
          <a:xfrm>
            <a:off x="5395669" y="4470308"/>
            <a:ext cx="3084573" cy="2387692"/>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89" name="Freeform 18"/>
          <p:cNvSpPr>
            <a:spLocks/>
          </p:cNvSpPr>
          <p:nvPr userDrawn="1"/>
        </p:nvSpPr>
        <p:spPr bwMode="auto">
          <a:xfrm flipH="1">
            <a:off x="8466235" y="2965159"/>
            <a:ext cx="3725766" cy="3892842"/>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lvl="0"/>
            <a:endParaRPr lang="en-US" sz="1765" dirty="0"/>
          </a:p>
        </p:txBody>
      </p:sp>
      <p:sp>
        <p:nvSpPr>
          <p:cNvPr id="91" name="Freeform 20"/>
          <p:cNvSpPr>
            <a:spLocks noEditPoints="1"/>
          </p:cNvSpPr>
          <p:nvPr userDrawn="1"/>
        </p:nvSpPr>
        <p:spPr bwMode="auto">
          <a:xfrm>
            <a:off x="8105463" y="303197"/>
            <a:ext cx="535365" cy="5781420"/>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89642" tIns="44821" rIns="89642" bIns="44821" numCol="1" anchor="t" anchorCtr="0" compatLnSpc="1">
            <a:prstTxWarp prst="textNoShape">
              <a:avLst/>
            </a:prstTxWarp>
          </a:bodyPr>
          <a:lstStyle/>
          <a:p>
            <a:endParaRPr lang="en-US" sz="1765" dirty="0"/>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grpSp>
        <p:nvGrpSpPr>
          <p:cNvPr id="6" name="Group 4"/>
          <p:cNvGrpSpPr>
            <a:grpSpLocks noChangeAspect="1"/>
          </p:cNvGrpSpPr>
          <p:nvPr userDrawn="1"/>
        </p:nvGrpSpPr>
        <p:grpSpPr bwMode="auto">
          <a:xfrm>
            <a:off x="386689" y="1299380"/>
            <a:ext cx="2541690" cy="2909434"/>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76" name="Freeform 6"/>
          <p:cNvSpPr>
            <a:spLocks/>
          </p:cNvSpPr>
          <p:nvPr userDrawn="1"/>
        </p:nvSpPr>
        <p:spPr bwMode="auto">
          <a:xfrm>
            <a:off x="8433553" y="605950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90" name="Freeform 19"/>
          <p:cNvSpPr>
            <a:spLocks/>
          </p:cNvSpPr>
          <p:nvPr userDrawn="1"/>
        </p:nvSpPr>
        <p:spPr bwMode="auto">
          <a:xfrm>
            <a:off x="8402428" y="562679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03" name="Group 102"/>
          <p:cNvGrpSpPr/>
          <p:nvPr userDrawn="1"/>
        </p:nvGrpSpPr>
        <p:grpSpPr>
          <a:xfrm>
            <a:off x="0" y="4244614"/>
            <a:ext cx="12192000" cy="2613387"/>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68" dirty="0"/>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a:solidFill>
                    <a:schemeClr val="tx1"/>
                  </a:solidFill>
                </a:endParaRPr>
              </a:p>
            </p:txBody>
          </p:sp>
        </p:grpSp>
      </p:grpSp>
      <p:sp>
        <p:nvSpPr>
          <p:cNvPr id="3" name="TextBox 2"/>
          <p:cNvSpPr txBox="1"/>
          <p:nvPr userDrawn="1"/>
        </p:nvSpPr>
        <p:spPr>
          <a:xfrm>
            <a:off x="10418150" y="5950485"/>
            <a:ext cx="1504547" cy="615609"/>
          </a:xfrm>
          <a:prstGeom prst="rect">
            <a:avLst/>
          </a:prstGeom>
          <a:noFill/>
        </p:spPr>
        <p:txBody>
          <a:bodyPr wrap="none" lIns="179285" tIns="143428" rIns="179285" bIns="143428" rtlCol="0" anchor="b">
            <a:spAutoFit/>
          </a:bodyPr>
          <a:lstStyle/>
          <a:p>
            <a:pPr algn="r">
              <a:lnSpc>
                <a:spcPct val="90000"/>
              </a:lnSpc>
              <a:spcAft>
                <a:spcPts val="588"/>
              </a:spcAft>
            </a:pPr>
            <a:r>
              <a:rPr lang="en-US" sz="2353"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350537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233488" y="855372"/>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#hashtag</a:t>
            </a:r>
          </a:p>
        </p:txBody>
      </p:sp>
      <p:sp>
        <p:nvSpPr>
          <p:cNvPr id="15" name="Text Placeholder 4"/>
          <p:cNvSpPr>
            <a:spLocks noGrp="1"/>
          </p:cNvSpPr>
          <p:nvPr>
            <p:ph type="body" sz="quarter" idx="16" hasCustomPrompt="1"/>
          </p:nvPr>
        </p:nvSpPr>
        <p:spPr>
          <a:xfrm>
            <a:off x="8785245" y="299807"/>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29"/>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56887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53616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3572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841544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63136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25544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1442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5227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88193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8767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50554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05766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auto">
          <a:xfrm>
            <a:off x="5198020" y="0"/>
            <a:ext cx="699311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6555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8856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724845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99288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4766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Tree>
    <p:extLst>
      <p:ext uri="{BB962C8B-B14F-4D97-AF65-F5344CB8AC3E}">
        <p14:creationId xmlns:p14="http://schemas.microsoft.com/office/powerpoint/2010/main" val="22093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128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627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74591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33676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7693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defTabSz="914367">
              <a:defRPr/>
            </a:pPr>
            <a:r>
              <a:rPr lang="en-US" sz="882" dirty="0"/>
              <a:t>Microsoft Confidential</a:t>
            </a: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lgn="r">
              <a:defRPr/>
            </a:pPr>
            <a:fld id="{F8A0AC42-AA1D-4944-8D96-660DE70C7E1B}" type="slidenum">
              <a:rPr lang="en-US" sz="882" smtClean="0"/>
              <a:pPr algn="r">
                <a:defRPr/>
              </a:pPr>
              <a:t>‹#›</a:t>
            </a:fld>
            <a:endParaRPr lang="en-US" sz="882" dirty="0"/>
          </a:p>
        </p:txBody>
      </p:sp>
    </p:spTree>
    <p:extLst>
      <p:ext uri="{BB962C8B-B14F-4D97-AF65-F5344CB8AC3E}">
        <p14:creationId xmlns:p14="http://schemas.microsoft.com/office/powerpoint/2010/main" val="42294799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6/14/2021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468180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664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12192000" cy="2618152"/>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00">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827686948"/>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6941045-DECA-3044-ADC3-FC486F652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 r="67" b="15675"/>
          <a:stretch/>
        </p:blipFill>
        <p:spPr>
          <a:xfrm>
            <a:off x="0" y="-2858"/>
            <a:ext cx="12191999" cy="6858002"/>
          </a:xfrm>
          <a:prstGeom prst="rect">
            <a:avLst/>
          </a:prstGeom>
        </p:spPr>
      </p:pic>
      <p:sp>
        <p:nvSpPr>
          <p:cNvPr id="11" name="Rectangle 10">
            <a:extLst>
              <a:ext uri="{FF2B5EF4-FFF2-40B4-BE49-F238E27FC236}">
                <a16:creationId xmlns:a16="http://schemas.microsoft.com/office/drawing/2014/main" id="{9D05474F-0DDF-4941-8FAA-AC0197C22E6C}"/>
              </a:ext>
            </a:extLst>
          </p:cNvPr>
          <p:cNvSpPr/>
          <p:nvPr userDrawn="1"/>
        </p:nvSpPr>
        <p:spPr>
          <a:xfrm>
            <a:off x="-1" y="-2858"/>
            <a:ext cx="12191999" cy="6858000"/>
          </a:xfrm>
          <a:prstGeom prst="rect">
            <a:avLst/>
          </a:prstGeom>
          <a:gradFill flip="none" rotWithShape="1">
            <a:gsLst>
              <a:gs pos="26000">
                <a:srgbClr val="002060">
                  <a:alpha val="97000"/>
                </a:srgbClr>
              </a:gs>
              <a:gs pos="83000">
                <a:srgbClr val="002060">
                  <a:alpha val="0"/>
                </a:srgb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99359628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2F64B4-0879-E645-A419-51EDF50D44B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97" t="1412" r="16744" b="29604"/>
          <a:stretch/>
        </p:blipFill>
        <p:spPr>
          <a:xfrm>
            <a:off x="1" y="0"/>
            <a:ext cx="12191999" cy="6858000"/>
          </a:xfrm>
          <a:prstGeom prst="rect">
            <a:avLst/>
          </a:prstGeom>
        </p:spPr>
      </p:pic>
      <p:pic>
        <p:nvPicPr>
          <p:cNvPr id="9" name="Picture 8">
            <a:extLst>
              <a:ext uri="{FF2B5EF4-FFF2-40B4-BE49-F238E27FC236}">
                <a16:creationId xmlns:a16="http://schemas.microsoft.com/office/drawing/2014/main" id="{D5B4B6E6-6B1A-5144-853E-482A028EC6F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97" t="1533" r="16744" b="29568"/>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D1B69155-B552-2C4C-865F-BDB10711B3B6}"/>
              </a:ext>
            </a:extLst>
          </p:cNvPr>
          <p:cNvSpPr/>
          <p:nvPr userDrawn="1"/>
        </p:nvSpPr>
        <p:spPr>
          <a:xfrm>
            <a:off x="0" y="1"/>
            <a:ext cx="11601851" cy="6857999"/>
          </a:xfrm>
          <a:prstGeom prst="rect">
            <a:avLst/>
          </a:prstGeom>
          <a:gradFill flip="none" rotWithShape="1">
            <a:gsLst>
              <a:gs pos="0">
                <a:srgbClr val="002060"/>
              </a:gs>
              <a:gs pos="53000">
                <a:srgbClr val="002060">
                  <a:alpha val="0"/>
                </a:srgbClr>
              </a:gs>
            </a:gsLst>
            <a:lin ang="20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24007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Not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7E2B7D-0935-814F-BA03-018DB75CA846}"/>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20880" t="21938" r="8224" b="26644"/>
          <a:stretch/>
        </p:blipFill>
        <p:spPr>
          <a:xfrm>
            <a:off x="0" y="-1"/>
            <a:ext cx="12192000" cy="6858001"/>
          </a:xfrm>
          <a:prstGeom prst="rect">
            <a:avLst/>
          </a:prstGeom>
        </p:spPr>
      </p:pic>
    </p:spTree>
    <p:extLst>
      <p:ext uri="{BB962C8B-B14F-4D97-AF65-F5344CB8AC3E}">
        <p14:creationId xmlns:p14="http://schemas.microsoft.com/office/powerpoint/2010/main" val="152749099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AE78F8-E2A5-4A4D-A833-12F794A87F7A}"/>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20881" t="21938" r="8224" b="26644"/>
          <a:stretch/>
        </p:blipFill>
        <p:spPr>
          <a:xfrm>
            <a:off x="-1" y="0"/>
            <a:ext cx="12192001" cy="6858000"/>
          </a:xfrm>
          <a:prstGeom prst="rect">
            <a:avLst/>
          </a:prstGeom>
        </p:spPr>
      </p:pic>
    </p:spTree>
    <p:extLst>
      <p:ext uri="{BB962C8B-B14F-4D97-AF65-F5344CB8AC3E}">
        <p14:creationId xmlns:p14="http://schemas.microsoft.com/office/powerpoint/2010/main" val="211927712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88001E3-FB59-714E-957C-A2C570934901}"/>
              </a:ext>
            </a:extLst>
          </p:cNvPr>
          <p:cNvPicPr>
            <a:picLocks noChangeAspect="1"/>
          </p:cNvPicPr>
          <p:nvPr userDrawn="1"/>
        </p:nvPicPr>
        <p:blipFill rotWithShape="1">
          <a:blip r:embed="rId2">
            <a:alphaModFix amt="25000"/>
            <a:extLst>
              <a:ext uri="{28A0092B-C50C-407E-A947-70E740481C1C}">
                <a14:useLocalDpi xmlns:a14="http://schemas.microsoft.com/office/drawing/2010/main" val="0"/>
              </a:ext>
            </a:extLst>
          </a:blip>
          <a:srcRect t="32163" b="3403"/>
          <a:stretch/>
        </p:blipFill>
        <p:spPr>
          <a:xfrm>
            <a:off x="0" y="0"/>
            <a:ext cx="12192000" cy="6858000"/>
          </a:xfrm>
          <a:prstGeom prst="rect">
            <a:avLst/>
          </a:prstGeom>
        </p:spPr>
      </p:pic>
    </p:spTree>
    <p:extLst>
      <p:ext uri="{BB962C8B-B14F-4D97-AF65-F5344CB8AC3E}">
        <p14:creationId xmlns:p14="http://schemas.microsoft.com/office/powerpoint/2010/main" val="741748424"/>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88001E3-FB59-714E-957C-A2C570934901}"/>
              </a:ext>
            </a:extLst>
          </p:cNvPr>
          <p:cNvPicPr>
            <a:picLocks noChangeAspect="1"/>
          </p:cNvPicPr>
          <p:nvPr userDrawn="1"/>
        </p:nvPicPr>
        <p:blipFill rotWithShape="1">
          <a:blip r:embed="rId2">
            <a:alphaModFix amt="25000"/>
            <a:extLst>
              <a:ext uri="{28A0092B-C50C-407E-A947-70E740481C1C}">
                <a14:useLocalDpi xmlns:a14="http://schemas.microsoft.com/office/drawing/2010/main" val="0"/>
              </a:ext>
            </a:extLst>
          </a:blip>
          <a:srcRect t="32163" b="3403"/>
          <a:stretch/>
        </p:blipFill>
        <p:spPr>
          <a:xfrm>
            <a:off x="0" y="0"/>
            <a:ext cx="12192000" cy="6858000"/>
          </a:xfrm>
          <a:prstGeom prst="rect">
            <a:avLst/>
          </a:prstGeom>
        </p:spPr>
      </p:pic>
      <p:sp>
        <p:nvSpPr>
          <p:cNvPr id="5" name="Picture Placeholder 4">
            <a:extLst>
              <a:ext uri="{FF2B5EF4-FFF2-40B4-BE49-F238E27FC236}">
                <a16:creationId xmlns:a16="http://schemas.microsoft.com/office/drawing/2014/main" id="{5CAE8798-A058-DB46-B12E-370CB4A1402E}"/>
              </a:ext>
            </a:extLst>
          </p:cNvPr>
          <p:cNvSpPr>
            <a:spLocks noGrp="1"/>
          </p:cNvSpPr>
          <p:nvPr>
            <p:ph type="pic" sz="quarter" idx="10" hasCustomPrompt="1"/>
          </p:nvPr>
        </p:nvSpPr>
        <p:spPr>
          <a:xfrm>
            <a:off x="158750" y="98099"/>
            <a:ext cx="1255713" cy="658813"/>
          </a:xfrm>
        </p:spPr>
        <p:txBody>
          <a:bodyPr>
            <a:normAutofit/>
          </a:bodyPr>
          <a:lstStyle>
            <a:lvl1pPr>
              <a:defRPr sz="1200" b="0" i="0">
                <a:solidFill>
                  <a:schemeClr val="bg1"/>
                </a:solidFill>
                <a:latin typeface="Segoe UI Light" panose="020B0502040204020203" pitchFamily="34" charset="0"/>
                <a:cs typeface="Segoe UI Light" panose="020B0502040204020203" pitchFamily="34" charset="0"/>
              </a:defRPr>
            </a:lvl1pPr>
          </a:lstStyle>
          <a:p>
            <a:r>
              <a:rPr lang="tr-TR" dirty="0" err="1"/>
              <a:t>Insert</a:t>
            </a:r>
            <a:r>
              <a:rPr lang="tr-TR" dirty="0"/>
              <a:t> logo here</a:t>
            </a:r>
          </a:p>
        </p:txBody>
      </p:sp>
    </p:spTree>
    <p:extLst>
      <p:ext uri="{BB962C8B-B14F-4D97-AF65-F5344CB8AC3E}">
        <p14:creationId xmlns:p14="http://schemas.microsoft.com/office/powerpoint/2010/main" val="371894020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4710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379410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70" y="-7782"/>
            <a:ext cx="12251139" cy="6873565"/>
          </a:xfrm>
          <a:prstGeom prst="rect">
            <a:avLst/>
          </a:prstGeom>
        </p:spPr>
      </p:pic>
      <p:sp>
        <p:nvSpPr>
          <p:cNvPr id="6" name="Rectangle 5"/>
          <p:cNvSpPr/>
          <p:nvPr userDrawn="1"/>
        </p:nvSpPr>
        <p:spPr>
          <a:xfrm>
            <a:off x="-29569" y="0"/>
            <a:ext cx="5058771" cy="6858000"/>
          </a:xfrm>
          <a:prstGeom prst="rect">
            <a:avLst/>
          </a:prstGeom>
          <a:solidFill>
            <a:srgbClr val="0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14139"/>
            <a:endParaRPr lang="en-US" sz="1223" dirty="0">
              <a:solidFill>
                <a:srgbClr val="FFFFFF"/>
              </a:solidFill>
            </a:endParaRPr>
          </a:p>
        </p:txBody>
      </p:sp>
      <p:sp>
        <p:nvSpPr>
          <p:cNvPr id="9" name="Title 1"/>
          <p:cNvSpPr>
            <a:spLocks noGrp="1"/>
          </p:cNvSpPr>
          <p:nvPr>
            <p:ph type="title" hasCustomPrompt="1"/>
          </p:nvPr>
        </p:nvSpPr>
        <p:spPr bwMode="ltGray">
          <a:xfrm>
            <a:off x="270388" y="2395075"/>
            <a:ext cx="4633333" cy="1929181"/>
          </a:xfrm>
          <a:noFill/>
        </p:spPr>
        <p:txBody>
          <a:bodyPr vert="horz" lIns="137160" tIns="91440" rIns="91440" bIns="0" rtlCol="0" anchor="b" anchorCtr="0">
            <a:normAutofit/>
          </a:bodyPr>
          <a:lstStyle>
            <a:lvl1pPr marL="0" algn="l" defTabSz="1109518" rtl="0" eaLnBrk="1" latinLnBrk="0" hangingPunct="1">
              <a:lnSpc>
                <a:spcPct val="90000"/>
              </a:lnSpc>
              <a:spcBef>
                <a:spcPct val="0"/>
              </a:spcBef>
              <a:buNone/>
              <a:defRPr lang="en-US" sz="4895" b="0" kern="1200" cap="none" spc="-102" baseline="0" dirty="0">
                <a:solidFill>
                  <a:srgbClr val="FFB900"/>
                </a:solidFill>
                <a:latin typeface="+mn-lt"/>
                <a:ea typeface="Segoe UI Semibold" panose="020B0702040204020203" pitchFamily="34" charset="0"/>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303724" y="5670380"/>
            <a:ext cx="3784600" cy="889380"/>
          </a:xfrm>
        </p:spPr>
        <p:txBody>
          <a:bodyPr lIns="137160" tIns="91440" rIns="137160" bIns="137160" anchor="b">
            <a:noAutofit/>
          </a:bodyPr>
          <a:lstStyle>
            <a:lvl1pPr marL="0" indent="0" algn="l">
              <a:spcBef>
                <a:spcPts val="0"/>
              </a:spcBef>
              <a:buNone/>
              <a:defRPr sz="1427">
                <a:solidFill>
                  <a:schemeClr val="bg1"/>
                </a:solidFill>
              </a:defRPr>
            </a:lvl1pPr>
            <a:lvl2pPr marL="287218" indent="0">
              <a:buNone/>
              <a:defRPr sz="2040">
                <a:solidFill>
                  <a:schemeClr val="bg1"/>
                </a:solidFill>
              </a:defRPr>
            </a:lvl2pPr>
            <a:lvl3pPr marL="600055" indent="0">
              <a:buNone/>
              <a:defRPr sz="2040">
                <a:solidFill>
                  <a:schemeClr val="bg1"/>
                </a:solidFill>
              </a:defRPr>
            </a:lvl3pPr>
            <a:lvl4pPr marL="887274" indent="0">
              <a:buNone/>
              <a:defRPr sz="2040">
                <a:solidFill>
                  <a:schemeClr val="bg1"/>
                </a:solidFill>
              </a:defRPr>
            </a:lvl4pPr>
            <a:lvl5pPr marL="1127295" indent="0">
              <a:buNone/>
              <a:defRPr sz="2040">
                <a:solidFill>
                  <a:schemeClr val="bg1"/>
                </a:solidFill>
              </a:defRPr>
            </a:lvl5pPr>
          </a:lstStyle>
          <a:p>
            <a:pPr lvl="0"/>
            <a:r>
              <a:rPr lang="en-US" dirty="0"/>
              <a:t>Speaker Name</a:t>
            </a:r>
          </a:p>
          <a:p>
            <a:pPr lvl="0"/>
            <a:r>
              <a:rPr lang="en-US" dirty="0"/>
              <a:t>Date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0387" y="224340"/>
            <a:ext cx="1737792" cy="639069"/>
          </a:xfrm>
          <a:prstGeom prst="rect">
            <a:avLst/>
          </a:prstGeom>
        </p:spPr>
      </p:pic>
    </p:spTree>
    <p:extLst>
      <p:ext uri="{BB962C8B-B14F-4D97-AF65-F5344CB8AC3E}">
        <p14:creationId xmlns:p14="http://schemas.microsoft.com/office/powerpoint/2010/main" val="3329253462"/>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5219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70" y="-7782"/>
            <a:ext cx="12251139" cy="6873565"/>
          </a:xfrm>
          <a:prstGeom prst="rect">
            <a:avLst/>
          </a:prstGeom>
        </p:spPr>
      </p:pic>
      <p:sp>
        <p:nvSpPr>
          <p:cNvPr id="6" name="Rectangle 5"/>
          <p:cNvSpPr/>
          <p:nvPr userDrawn="1"/>
        </p:nvSpPr>
        <p:spPr>
          <a:xfrm>
            <a:off x="1" y="0"/>
            <a:ext cx="5029201" cy="6858000"/>
          </a:xfrm>
          <a:prstGeom prst="rect">
            <a:avLst/>
          </a:prstGeom>
          <a:solidFill>
            <a:srgbClr val="0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14139"/>
            <a:endParaRPr lang="en-US" sz="1223" dirty="0">
              <a:solidFill>
                <a:srgbClr val="FFFFFF"/>
              </a:solidFill>
            </a:endParaRP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0387" y="224340"/>
            <a:ext cx="1737792" cy="639069"/>
          </a:xfrm>
          <a:prstGeom prst="rect">
            <a:avLst/>
          </a:prstGeom>
        </p:spPr>
      </p:pic>
      <p:sp>
        <p:nvSpPr>
          <p:cNvPr id="7" name="Title 1"/>
          <p:cNvSpPr>
            <a:spLocks noGrp="1"/>
          </p:cNvSpPr>
          <p:nvPr>
            <p:ph type="title" hasCustomPrompt="1"/>
          </p:nvPr>
        </p:nvSpPr>
        <p:spPr bwMode="ltGray">
          <a:xfrm>
            <a:off x="270388" y="2395075"/>
            <a:ext cx="4633333" cy="1929181"/>
          </a:xfrm>
          <a:noFill/>
        </p:spPr>
        <p:txBody>
          <a:bodyPr vert="horz" lIns="137160" tIns="91440" rIns="91440" bIns="0" rtlCol="0" anchor="b" anchorCtr="0">
            <a:normAutofit/>
          </a:bodyPr>
          <a:lstStyle>
            <a:lvl1pPr marL="0" algn="l" defTabSz="1109518" rtl="0" eaLnBrk="1" latinLnBrk="0" hangingPunct="1">
              <a:lnSpc>
                <a:spcPct val="90000"/>
              </a:lnSpc>
              <a:spcBef>
                <a:spcPct val="0"/>
              </a:spcBef>
              <a:buNone/>
              <a:defRPr lang="en-US" sz="4895" b="0" kern="1200" cap="none" spc="-102" baseline="0" dirty="0">
                <a:solidFill>
                  <a:srgbClr val="FFB900"/>
                </a:solidFill>
                <a:latin typeface="+mn-lt"/>
                <a:ea typeface="Segoe UI Semibold" panose="020B0702040204020203" pitchFamily="34" charset="0"/>
                <a:cs typeface="Segoe UI Semibold" panose="020B0702040204020203" pitchFamily="34" charset="0"/>
              </a:defRPr>
            </a:lvl1pPr>
          </a:lstStyle>
          <a:p>
            <a:pPr lvl="0"/>
            <a:r>
              <a:rPr lang="en-US" dirty="0"/>
              <a:t>Presentation Title</a:t>
            </a:r>
          </a:p>
        </p:txBody>
      </p:sp>
      <p:sp>
        <p:nvSpPr>
          <p:cNvPr id="8" name="Text Placeholder 3"/>
          <p:cNvSpPr>
            <a:spLocks noGrp="1"/>
          </p:cNvSpPr>
          <p:nvPr>
            <p:ph type="body" sz="quarter" idx="10" hasCustomPrompt="1"/>
          </p:nvPr>
        </p:nvSpPr>
        <p:spPr>
          <a:xfrm>
            <a:off x="303724" y="5670380"/>
            <a:ext cx="3784600" cy="889380"/>
          </a:xfrm>
        </p:spPr>
        <p:txBody>
          <a:bodyPr lIns="137160" tIns="91440" rIns="137160" bIns="137160" anchor="b">
            <a:noAutofit/>
          </a:bodyPr>
          <a:lstStyle>
            <a:lvl1pPr marL="0" indent="0" algn="l">
              <a:spcBef>
                <a:spcPts val="0"/>
              </a:spcBef>
              <a:buNone/>
              <a:defRPr sz="1427">
                <a:solidFill>
                  <a:schemeClr val="bg1"/>
                </a:solidFill>
              </a:defRPr>
            </a:lvl1pPr>
            <a:lvl2pPr marL="287218" indent="0">
              <a:buNone/>
              <a:defRPr sz="2040">
                <a:solidFill>
                  <a:schemeClr val="bg1"/>
                </a:solidFill>
              </a:defRPr>
            </a:lvl2pPr>
            <a:lvl3pPr marL="600055" indent="0">
              <a:buNone/>
              <a:defRPr sz="2040">
                <a:solidFill>
                  <a:schemeClr val="bg1"/>
                </a:solidFill>
              </a:defRPr>
            </a:lvl3pPr>
            <a:lvl4pPr marL="887274" indent="0">
              <a:buNone/>
              <a:defRPr sz="2040">
                <a:solidFill>
                  <a:schemeClr val="bg1"/>
                </a:solidFill>
              </a:defRPr>
            </a:lvl4pPr>
            <a:lvl5pPr marL="1127295" indent="0">
              <a:buNone/>
              <a:defRPr sz="2040">
                <a:solidFill>
                  <a:schemeClr val="bg1"/>
                </a:solidFill>
              </a:defRPr>
            </a:lvl5pPr>
          </a:lstStyle>
          <a:p>
            <a:pPr lvl="0"/>
            <a:r>
              <a:rPr lang="en-US" dirty="0"/>
              <a:t>Speaker Name</a:t>
            </a:r>
          </a:p>
          <a:p>
            <a:pPr lvl="0"/>
            <a:r>
              <a:rPr lang="en-US" dirty="0"/>
              <a:t>Date</a:t>
            </a:r>
          </a:p>
        </p:txBody>
      </p:sp>
    </p:spTree>
    <p:extLst>
      <p:ext uri="{BB962C8B-B14F-4D97-AF65-F5344CB8AC3E}">
        <p14:creationId xmlns:p14="http://schemas.microsoft.com/office/powerpoint/2010/main" val="1404204086"/>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14481" t="11148" r="5121" b="21028"/>
          <a:stretch/>
        </p:blipFill>
        <p:spPr>
          <a:xfrm>
            <a:off x="0" y="0"/>
            <a:ext cx="12192000" cy="6865782"/>
          </a:xfrm>
          <a:prstGeom prst="rect">
            <a:avLst/>
          </a:prstGeom>
        </p:spPr>
      </p:pic>
      <p:sp>
        <p:nvSpPr>
          <p:cNvPr id="12" name="Rectangle 11"/>
          <p:cNvSpPr/>
          <p:nvPr userDrawn="1"/>
        </p:nvSpPr>
        <p:spPr bwMode="auto">
          <a:xfrm rot="10800000">
            <a:off x="-1" y="3883079"/>
            <a:ext cx="12192000" cy="3009831"/>
          </a:xfrm>
          <a:prstGeom prst="rect">
            <a:avLst/>
          </a:prstGeom>
          <a:gradFill flip="none" rotWithShape="1">
            <a:gsLst>
              <a:gs pos="0">
                <a:schemeClr val="bg2">
                  <a:lumMod val="10000"/>
                  <a:alpha val="60000"/>
                </a:schemeClr>
              </a:gs>
              <a:gs pos="53000">
                <a:schemeClr val="bg2">
                  <a:lumMod val="10000"/>
                  <a:alpha val="0"/>
                </a:schemeClr>
              </a:gs>
            </a:gsLst>
            <a:lin ang="4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4773829"/>
            <a:ext cx="8067824" cy="17931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96403" y="4773828"/>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96404" y="5745801"/>
            <a:ext cx="8040659" cy="628548"/>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354017" y="6084311"/>
            <a:ext cx="1737792" cy="639069"/>
          </a:xfrm>
          <a:prstGeom prst="rect">
            <a:avLst/>
          </a:prstGeom>
        </p:spPr>
      </p:pic>
    </p:spTree>
    <p:extLst>
      <p:ext uri="{BB962C8B-B14F-4D97-AF65-F5344CB8AC3E}">
        <p14:creationId xmlns:p14="http://schemas.microsoft.com/office/powerpoint/2010/main" val="103115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grayscl/>
            <a:extLst>
              <a:ext uri="{28A0092B-C50C-407E-A947-70E740481C1C}">
                <a14:useLocalDpi xmlns:a14="http://schemas.microsoft.com/office/drawing/2010/main" val="0"/>
              </a:ext>
            </a:extLst>
          </a:blip>
          <a:srcRect l="14481" t="11148" r="5121" b="21028"/>
          <a:stretch/>
        </p:blipFill>
        <p:spPr>
          <a:xfrm>
            <a:off x="0" y="0"/>
            <a:ext cx="12192000" cy="6865782"/>
          </a:xfrm>
          <a:prstGeom prst="rect">
            <a:avLst/>
          </a:prstGeom>
        </p:spPr>
      </p:pic>
      <p:sp>
        <p:nvSpPr>
          <p:cNvPr id="8" name="Rectangle 7"/>
          <p:cNvSpPr/>
          <p:nvPr userDrawn="1"/>
        </p:nvSpPr>
        <p:spPr bwMode="auto">
          <a:xfrm rot="10800000">
            <a:off x="-1" y="3883079"/>
            <a:ext cx="12192000" cy="3009831"/>
          </a:xfrm>
          <a:prstGeom prst="rect">
            <a:avLst/>
          </a:prstGeom>
          <a:gradFill flip="none" rotWithShape="1">
            <a:gsLst>
              <a:gs pos="0">
                <a:schemeClr val="bg2">
                  <a:lumMod val="10000"/>
                  <a:alpha val="60000"/>
                </a:schemeClr>
              </a:gs>
              <a:gs pos="53000">
                <a:schemeClr val="bg2">
                  <a:lumMod val="10000"/>
                  <a:alpha val="0"/>
                </a:schemeClr>
              </a:gs>
            </a:gsLst>
            <a:lin ang="4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4" hasCustomPrompt="1"/>
          </p:nvPr>
        </p:nvSpPr>
        <p:spPr bwMode="auto">
          <a:xfrm>
            <a:off x="296404" y="5745801"/>
            <a:ext cx="8040659" cy="628548"/>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354017" y="6084311"/>
            <a:ext cx="1737792" cy="639069"/>
          </a:xfrm>
          <a:prstGeom prst="rect">
            <a:avLst/>
          </a:prstGeom>
        </p:spPr>
      </p:pic>
      <p:sp>
        <p:nvSpPr>
          <p:cNvPr id="14" name="Rectangle 13"/>
          <p:cNvSpPr/>
          <p:nvPr userDrawn="1"/>
        </p:nvSpPr>
        <p:spPr bwMode="auto">
          <a:xfrm>
            <a:off x="269239" y="4773829"/>
            <a:ext cx="8067824" cy="17931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96403" y="4787297"/>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Tree>
    <p:extLst>
      <p:ext uri="{BB962C8B-B14F-4D97-AF65-F5344CB8AC3E}">
        <p14:creationId xmlns:p14="http://schemas.microsoft.com/office/powerpoint/2010/main" val="264282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1331991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256910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442137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9551080"/>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7804230"/>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23473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2801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5570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999545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574928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4756413"/>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22647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65543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2280448"/>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28355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6192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9480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666142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6420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92969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721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22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947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52438"/>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325269599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3999872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1573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8773193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458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3772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979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375543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05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43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18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37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182309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2848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04875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5601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5" cy="1399832"/>
          </a:xfrm>
        </p:spPr>
        <p:txBody>
          <a:bodyPr/>
          <a:lstStyle>
            <a:lvl1pPr marL="0" indent="0">
              <a:buNone/>
              <a:defRPr sz="8798" i="0" spc="-100" baseline="0">
                <a:gradFill>
                  <a:gsLst>
                    <a:gs pos="0">
                      <a:schemeClr val="tx1"/>
                    </a:gs>
                    <a:gs pos="100000">
                      <a:schemeClr val="tx1"/>
                    </a:gs>
                  </a:gsLst>
                  <a:lin ang="5400000" scaled="0"/>
                </a:gradFill>
                <a:latin typeface="Segoe UI Light" pitchFamily="34" charset="0"/>
              </a:defRPr>
            </a:lvl1pPr>
          </a:lstStyle>
          <a:p>
            <a:pPr lvl="0"/>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3378" y="6307016"/>
            <a:ext cx="1870134" cy="314448"/>
          </a:xfrm>
          <a:prstGeom prst="rect">
            <a:avLst/>
          </a:prstGeom>
          <a:noFill/>
          <a:ln>
            <a:noFill/>
          </a:ln>
        </p:spPr>
      </p:pic>
      <p:sp>
        <p:nvSpPr>
          <p:cNvPr id="4" name="Text Placeholder 8"/>
          <p:cNvSpPr>
            <a:spLocks noGrp="1"/>
          </p:cNvSpPr>
          <p:nvPr>
            <p:ph type="body" sz="quarter" idx="11" hasCustomPrompt="1"/>
          </p:nvPr>
        </p:nvSpPr>
        <p:spPr>
          <a:xfrm>
            <a:off x="512896" y="3219166"/>
            <a:ext cx="7515595" cy="636777"/>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188"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139212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B5953AD0-7361-4755-9F16-790BE48104A3}" type="datetimeFigureOut">
              <a:rPr lang="en-US" smtClean="0">
                <a:solidFill>
                  <a:srgbClr val="FFFFFF"/>
                </a:solidFill>
              </a:rPr>
              <a:pPr defTabSz="914367"/>
              <a:t>6/14/2021</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5B3722D1-D77E-41ED-9FC0-BA6608D9DD8F}"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51778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66814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75330852"/>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91085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54583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534349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482241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660903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727850"/>
            <a:ext cx="12192000" cy="2930682"/>
          </a:xfrm>
          <a:prstGeom prst="rect">
            <a:avLst/>
          </a:prstGeom>
        </p:spPr>
      </p:pic>
    </p:spTree>
    <p:extLst>
      <p:ext uri="{BB962C8B-B14F-4D97-AF65-F5344CB8AC3E}">
        <p14:creationId xmlns:p14="http://schemas.microsoft.com/office/powerpoint/2010/main" val="4220604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9946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69239" y="1337653"/>
            <a:ext cx="11653523" cy="179621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1273"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486654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332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a:t>Click to edit Master title style: second line</a:t>
            </a:r>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a:solidFill>
                  <a:srgbClr val="FFFFFF"/>
                </a:solidFill>
                <a:latin typeface="Segoe UI Light"/>
              </a:rPr>
              <a:t>Feature</a:t>
            </a:r>
          </a:p>
        </p:txBody>
      </p:sp>
    </p:spTree>
    <p:extLst>
      <p:ext uri="{BB962C8B-B14F-4D97-AF65-F5344CB8AC3E}">
        <p14:creationId xmlns:p14="http://schemas.microsoft.com/office/powerpoint/2010/main" val="344216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12125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9"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7171399"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083763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7811791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7" y="289512"/>
            <a:ext cx="9108056" cy="1503593"/>
          </a:xfrm>
        </p:spPr>
        <p:txBody>
          <a:bodyPr/>
          <a:lstStyle>
            <a:lvl1pPr>
              <a:defRPr baseline="0"/>
            </a:lvl1pPr>
          </a:lstStyle>
          <a:p>
            <a:r>
              <a:rPr lang="en-US"/>
              <a:t>Click to edit Master title style: second line</a:t>
            </a:r>
          </a:p>
        </p:txBody>
      </p:sp>
      <p:sp>
        <p:nvSpPr>
          <p:cNvPr id="7" name="Text Placeholder 5"/>
          <p:cNvSpPr>
            <a:spLocks noGrp="1"/>
          </p:cNvSpPr>
          <p:nvPr>
            <p:ph type="body" sz="quarter" idx="10"/>
          </p:nvPr>
        </p:nvSpPr>
        <p:spPr>
          <a:xfrm>
            <a:off x="2974849" y="1897703"/>
            <a:ext cx="9106244" cy="1469113"/>
          </a:xfrm>
        </p:spPr>
        <p:txBody>
          <a:bodyPr/>
          <a:lstStyle>
            <a:lvl1pPr marL="182810" indent="-182810">
              <a:buFont typeface="Arial" panose="020B0604020202020204" pitchFamily="34" charset="0"/>
              <a:buChar char="•"/>
              <a:defRPr>
                <a:gradFill>
                  <a:gsLst>
                    <a:gs pos="1250">
                      <a:schemeClr val="tx2"/>
                    </a:gs>
                    <a:gs pos="99000">
                      <a:schemeClr val="tx2"/>
                    </a:gs>
                  </a:gsLst>
                  <a:lin ang="5400000" scaled="0"/>
                </a:gradFill>
                <a:latin typeface="+mj-lt"/>
              </a:defRPr>
            </a:lvl1pPr>
            <a:lvl2pPr marL="365620" indent="-182810">
              <a:buFont typeface="Arial" panose="020B0604020202020204" pitchFamily="34" charset="0"/>
              <a:buChar char="•"/>
              <a:defRPr sz="2400">
                <a:latin typeface="+mj-lt"/>
              </a:defRPr>
            </a:lvl2pPr>
            <a:lvl3pPr marL="548430" indent="-182810">
              <a:buFont typeface="Arial" panose="020B0604020202020204" pitchFamily="34" charset="0"/>
              <a:buChar char="•"/>
              <a:defRPr sz="2000">
                <a:latin typeface="+mj-lt"/>
              </a:defRPr>
            </a:lvl3pPr>
            <a:lvl4pPr marL="733661" indent="-285640">
              <a:buFont typeface="Arial" panose="020B0604020202020204" pitchFamily="34" charset="0"/>
              <a:buChar char="•"/>
              <a:defRPr/>
            </a:lvl4pPr>
            <a:lvl5pPr marL="957672" indent="-28564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2152302" y="589830"/>
            <a:ext cx="1319321" cy="622056"/>
          </a:xfrm>
          <a:prstGeom prst="rect">
            <a:avLst/>
          </a:prstGeom>
          <a:noFill/>
        </p:spPr>
        <p:txBody>
          <a:bodyPr wrap="none" lIns="179259" tIns="143407" rIns="179259" bIns="143407" rtlCol="0">
            <a:spAutoFit/>
          </a:bodyPr>
          <a:lstStyle/>
          <a:p>
            <a:pPr algn="r" defTabSz="914192">
              <a:lnSpc>
                <a:spcPct val="90000"/>
              </a:lnSpc>
              <a:spcAft>
                <a:spcPts val="588"/>
              </a:spcAft>
            </a:pPr>
            <a:r>
              <a:rPr lang="en-US" sz="2353">
                <a:solidFill>
                  <a:srgbClr val="FFFFFF"/>
                </a:solidFill>
                <a:latin typeface="Segoe UI Light"/>
              </a:rPr>
              <a:t>Feature</a:t>
            </a:r>
          </a:p>
        </p:txBody>
      </p:sp>
    </p:spTree>
    <p:extLst>
      <p:ext uri="{BB962C8B-B14F-4D97-AF65-F5344CB8AC3E}">
        <p14:creationId xmlns:p14="http://schemas.microsoft.com/office/powerpoint/2010/main" val="161331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09390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Presentation Title">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404634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EDC30D"/>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16229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bg>
      <p:bgPr>
        <a:solidFill>
          <a:srgbClr val="EDC30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9871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04999" y="562219"/>
            <a:ext cx="498040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62442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963644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a:t>Click to edit Master title style: second line</a:t>
            </a:r>
          </a:p>
        </p:txBody>
      </p:sp>
      <p:sp>
        <p:nvSpPr>
          <p:cNvPr id="7" name="Text Placeholder 5"/>
          <p:cNvSpPr>
            <a:spLocks noGrp="1"/>
          </p:cNvSpPr>
          <p:nvPr>
            <p:ph type="body" sz="quarter" idx="10"/>
          </p:nvPr>
        </p:nvSpPr>
        <p:spPr>
          <a:xfrm>
            <a:off x="2974849" y="1897702"/>
            <a:ext cx="4969616"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406400" indent="-182563">
              <a:buFont typeface="Segoe UI Light" panose="020B0502040204020203" pitchFamily="34" charset="0"/>
              <a:buChar char="−"/>
              <a:defRPr sz="3200">
                <a:latin typeface="+mj-lt"/>
              </a:defRPr>
            </a:lvl2pPr>
            <a:lvl3pPr marL="635000" indent="-182563">
              <a:buFont typeface="Courier New" panose="02070309020205020404" pitchFamily="49" charset="0"/>
              <a:buChar char="o"/>
              <a:defRPr sz="28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a:solidFill>
                  <a:srgbClr val="FFFFFF"/>
                </a:solidFill>
                <a:latin typeface="Segoe UI Light"/>
              </a:rPr>
              <a:t>Feature</a:t>
            </a:r>
          </a:p>
        </p:txBody>
      </p:sp>
      <p:sp>
        <p:nvSpPr>
          <p:cNvPr id="5" name="Picture Placeholder 6"/>
          <p:cNvSpPr>
            <a:spLocks noGrp="1"/>
          </p:cNvSpPr>
          <p:nvPr>
            <p:ph type="pic" sz="quarter" idx="12" hasCustomPrompt="1"/>
          </p:nvPr>
        </p:nvSpPr>
        <p:spPr>
          <a:xfrm>
            <a:off x="8096277" y="2376546"/>
            <a:ext cx="3492285" cy="3893625"/>
          </a:xfrm>
          <a:ln w="152400">
            <a:noFill/>
          </a:ln>
        </p:spPr>
        <p:txBody>
          <a:bodyPr/>
          <a:lstStyle>
            <a:lvl1pPr marL="0" indent="0">
              <a:buNone/>
              <a:defRPr>
                <a:solidFill>
                  <a:schemeClr val="accent1"/>
                </a:solidFill>
              </a:defRPr>
            </a:lvl1pPr>
          </a:lstStyle>
          <a:p>
            <a:r>
              <a:rPr lang="en-US"/>
              <a:t>Screen shot or image here</a:t>
            </a:r>
          </a:p>
        </p:txBody>
      </p:sp>
    </p:spTree>
    <p:extLst>
      <p:ext uri="{BB962C8B-B14F-4D97-AF65-F5344CB8AC3E}">
        <p14:creationId xmlns:p14="http://schemas.microsoft.com/office/powerpoint/2010/main" val="11960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Rectangle 15"/>
          <p:cNvSpPr/>
          <p:nvPr userDrawn="1"/>
        </p:nvSpPr>
        <p:spPr bwMode="auto">
          <a:xfrm>
            <a:off x="883" y="993"/>
            <a:ext cx="404139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2398603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Rectangle 15"/>
          <p:cNvSpPr/>
          <p:nvPr userDrawn="1"/>
        </p:nvSpPr>
        <p:spPr bwMode="auto">
          <a:xfrm>
            <a:off x="884" y="993"/>
            <a:ext cx="2836909"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67747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Rectangle 15"/>
          <p:cNvSpPr/>
          <p:nvPr userDrawn="1"/>
        </p:nvSpPr>
        <p:spPr bwMode="auto">
          <a:xfrm>
            <a:off x="884" y="993"/>
            <a:ext cx="2836909"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hasCustomPrompt="1"/>
          </p:nvPr>
        </p:nvSpPr>
        <p:spPr>
          <a:xfrm>
            <a:off x="2920181" y="226332"/>
            <a:ext cx="9202993" cy="956908"/>
          </a:xfrm>
        </p:spPr>
        <p:txBody>
          <a:bodyPr lIns="180000" anchor="t"/>
          <a:lstStyle>
            <a:lvl1pPr algn="l">
              <a:defRPr sz="3600">
                <a:solidFill>
                  <a:srgbClr val="000000"/>
                </a:solidFill>
                <a:latin typeface="Segoe UI Light (Headings)"/>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31836548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9" name="Rectangle 15"/>
          <p:cNvSpPr/>
          <p:nvPr userDrawn="1"/>
        </p:nvSpPr>
        <p:spPr bwMode="auto">
          <a:xfrm>
            <a:off x="883" y="993"/>
            <a:ext cx="404139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4493436" y="266655"/>
            <a:ext cx="729216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6235145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39592116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
        <p:nvSpPr>
          <p:cNvPr id="6"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2017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9519" t="25612" r="71112" b="37624"/>
          <a:stretch/>
        </p:blipFill>
        <p:spPr>
          <a:xfrm>
            <a:off x="-1131532" y="-156880"/>
            <a:ext cx="15074250" cy="7153284"/>
          </a:xfrm>
          <a:prstGeom prst="rect">
            <a:avLst/>
          </a:prstGeom>
        </p:spPr>
      </p:pic>
      <p:sp>
        <p:nvSpPr>
          <p:cNvPr id="2" name="Title 1"/>
          <p:cNvSpPr>
            <a:spLocks noGrp="1"/>
          </p:cNvSpPr>
          <p:nvPr>
            <p:ph type="title"/>
          </p:nvPr>
        </p:nvSpPr>
        <p:spPr>
          <a:xfrm>
            <a:off x="838200" y="2160674"/>
            <a:ext cx="10515600" cy="1325563"/>
          </a:xfrm>
        </p:spPr>
        <p:txBody>
          <a:bodyPr/>
          <a:lstStyle>
            <a:lvl1pPr>
              <a:defRPr lang="en-US" sz="9000" kern="1200" dirty="0">
                <a:solidFill>
                  <a:srgbClr val="F2C811"/>
                </a:solidFill>
                <a:latin typeface="Segoe UI Light" panose="020B0502040204020203" pitchFamily="34" charset="0"/>
                <a:ea typeface="Segoe UI Black" panose="020B0A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6587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a:t>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343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Key Takeaway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9141" y="360000"/>
            <a:ext cx="10805938"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a:t>Second level</a:t>
            </a:r>
          </a:p>
          <a:p>
            <a:pPr lvl="2"/>
            <a:r>
              <a:rPr lang="en-US"/>
              <a:t>Third level</a:t>
            </a:r>
          </a:p>
          <a:p>
            <a:pPr lvl="3"/>
            <a:r>
              <a:rPr lang="en-US"/>
              <a:t>Fourth level</a:t>
            </a:r>
          </a:p>
          <a:p>
            <a:pPr lvl="4"/>
            <a:r>
              <a:rPr lang="en-US"/>
              <a:t>Fifth level</a:t>
            </a:r>
          </a:p>
        </p:txBody>
      </p:sp>
      <p:sp>
        <p:nvSpPr>
          <p:cNvPr id="9" name="Freeform 88"/>
          <p:cNvSpPr>
            <a:spLocks noEditPoints="1"/>
          </p:cNvSpPr>
          <p:nvPr userDrawn="1"/>
        </p:nvSpPr>
        <p:spPr bwMode="auto">
          <a:xfrm>
            <a:off x="467833" y="360000"/>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8130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Opportunitie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3897" y="360000"/>
            <a:ext cx="10981182"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a:t>Second level</a:t>
            </a:r>
          </a:p>
          <a:p>
            <a:pPr lvl="2"/>
            <a:r>
              <a:rPr lang="en-US"/>
              <a:t>Third level</a:t>
            </a:r>
          </a:p>
          <a:p>
            <a:pPr lvl="3"/>
            <a:r>
              <a:rPr lang="en-US"/>
              <a:t>Fourth level</a:t>
            </a:r>
          </a:p>
          <a:p>
            <a:pPr lvl="4"/>
            <a:r>
              <a:rPr lang="en-US"/>
              <a:t>Fifth level</a:t>
            </a:r>
          </a:p>
        </p:txBody>
      </p:sp>
      <p:sp>
        <p:nvSpPr>
          <p:cNvPr id="7" name="Freeform 13"/>
          <p:cNvSpPr>
            <a:spLocks noEditPoints="1"/>
          </p:cNvSpPr>
          <p:nvPr userDrawn="1"/>
        </p:nvSpPr>
        <p:spPr bwMode="auto">
          <a:xfrm>
            <a:off x="455749" y="365275"/>
            <a:ext cx="350279" cy="645825"/>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ysClr val="windowText" lastClr="000000"/>
              </a:solidFill>
            </a:endParaRPr>
          </a:p>
        </p:txBody>
      </p:sp>
    </p:spTree>
    <p:extLst>
      <p:ext uri="{BB962C8B-B14F-4D97-AF65-F5344CB8AC3E}">
        <p14:creationId xmlns:p14="http://schemas.microsoft.com/office/powerpoint/2010/main" val="310648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5"/>
          <p:cNvSpPr>
            <a:spLocks noGrp="1"/>
          </p:cNvSpPr>
          <p:nvPr>
            <p:ph type="body" sz="quarter" idx="10"/>
          </p:nvPr>
        </p:nvSpPr>
        <p:spPr>
          <a:xfrm>
            <a:off x="269240" y="1867817"/>
            <a:ext cx="11653523" cy="4662292"/>
          </a:xfrm>
        </p:spPr>
        <p:txBody>
          <a:bodyPr/>
          <a:lstStyle>
            <a:lvl1pPr marL="182845" indent="-182845">
              <a:buFont typeface="Arial" panose="020B0604020202020204" pitchFamily="34" charset="0"/>
              <a:buChar char="•"/>
              <a:defRPr sz="3137">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1961">
                <a:latin typeface="+mj-lt"/>
              </a:defRPr>
            </a:lvl2pPr>
            <a:lvl3pPr marL="548535" indent="-182845">
              <a:buFont typeface="Arial" panose="020B0604020202020204" pitchFamily="34" charset="0"/>
              <a:buChar char="•"/>
              <a:defRPr sz="1765">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2" name="TextBox 1"/>
          <p:cNvSpPr txBox="1"/>
          <p:nvPr userDrawn="1"/>
        </p:nvSpPr>
        <p:spPr>
          <a:xfrm>
            <a:off x="269241" y="1189176"/>
            <a:ext cx="362135" cy="615609"/>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err="1">
              <a:gradFill>
                <a:gsLst>
                  <a:gs pos="2917">
                    <a:srgbClr val="000000"/>
                  </a:gs>
                  <a:gs pos="30000">
                    <a:srgbClr val="000000"/>
                  </a:gs>
                </a:gsLst>
                <a:lin ang="5400000" scaled="0"/>
              </a:gradFill>
            </a:endParaRPr>
          </a:p>
        </p:txBody>
      </p:sp>
      <p:sp>
        <p:nvSpPr>
          <p:cNvPr id="8" name="Text Placeholder 7"/>
          <p:cNvSpPr>
            <a:spLocks noGrp="1"/>
          </p:cNvSpPr>
          <p:nvPr>
            <p:ph type="body" sz="quarter" idx="11" hasCustomPrompt="1"/>
          </p:nvPr>
        </p:nvSpPr>
        <p:spPr>
          <a:xfrm>
            <a:off x="269240" y="1220691"/>
            <a:ext cx="11653523" cy="615609"/>
          </a:xfrm>
        </p:spPr>
        <p:txBody>
          <a:bodyPr/>
          <a:lstStyle>
            <a:lvl1pPr marL="0" indent="0">
              <a:buNone/>
              <a:defRPr sz="3137"/>
            </a:lvl1pPr>
            <a:lvl2pPr>
              <a:defRPr sz="1765"/>
            </a:lvl2pPr>
            <a:lvl3pPr>
              <a:defRPr sz="1568"/>
            </a:lvl3pPr>
            <a:lvl4pPr>
              <a:defRPr sz="1372"/>
            </a:lvl4pPr>
            <a:lvl5pPr>
              <a:defRPr sz="1372"/>
            </a:lvl5pPr>
          </a:lstStyle>
          <a:p>
            <a:pPr lvl="0"/>
            <a:r>
              <a:rPr lang="en-US"/>
              <a:t>Subtitle</a:t>
            </a:r>
          </a:p>
        </p:txBody>
      </p:sp>
    </p:spTree>
    <p:extLst>
      <p:ext uri="{BB962C8B-B14F-4D97-AF65-F5344CB8AC3E}">
        <p14:creationId xmlns:p14="http://schemas.microsoft.com/office/powerpoint/2010/main" val="61381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4478" y="360000"/>
            <a:ext cx="10810601"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a:t>Slide content</a:t>
            </a:r>
          </a:p>
          <a:p>
            <a:pPr lvl="1"/>
            <a:r>
              <a:rPr lang="en-US"/>
              <a:t>Second level</a:t>
            </a:r>
          </a:p>
          <a:p>
            <a:pPr lvl="2"/>
            <a:r>
              <a:rPr lang="en-US"/>
              <a:t>Third level</a:t>
            </a:r>
          </a:p>
          <a:p>
            <a:pPr lvl="3"/>
            <a:r>
              <a:rPr lang="en-US"/>
              <a:t>Fourth level</a:t>
            </a:r>
          </a:p>
          <a:p>
            <a:pPr lvl="4"/>
            <a:r>
              <a:rPr lang="en-US"/>
              <a:t>Fifth level</a:t>
            </a:r>
          </a:p>
        </p:txBody>
      </p:sp>
      <p:sp>
        <p:nvSpPr>
          <p:cNvPr id="9" name="Freeform 72"/>
          <p:cNvSpPr>
            <a:spLocks noEditPoints="1"/>
          </p:cNvSpPr>
          <p:nvPr userDrawn="1"/>
        </p:nvSpPr>
        <p:spPr bwMode="auto">
          <a:xfrm>
            <a:off x="467833" y="360000"/>
            <a:ext cx="646645" cy="647978"/>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0811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p:bg bwMode="auto">
      <p:bgPr>
        <a:solidFill>
          <a:srgbClr val="EDC30D"/>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a:t>Demo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a:gradFill>
                  <a:gsLst>
                    <a:gs pos="2917">
                      <a:schemeClr val="tx1"/>
                    </a:gs>
                    <a:gs pos="30000">
                      <a:schemeClr val="tx1"/>
                    </a:gs>
                  </a:gsLst>
                  <a:lin ang="5400000" scaled="0"/>
                </a:gradFill>
              </a:rPr>
              <a:t>Demonstration</a:t>
            </a:r>
            <a:endParaRPr lang="en-US" sz="240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a:t>Demo code</a:t>
            </a:r>
          </a:p>
        </p:txBody>
      </p:sp>
      <p:sp>
        <p:nvSpPr>
          <p:cNvPr id="10" name="Text Placeholder 9"/>
          <p:cNvSpPr>
            <a:spLocks noGrp="1"/>
          </p:cNvSpPr>
          <p:nvPr>
            <p:ph type="body" sz="quarter" idx="11" hasCustomPrompt="1"/>
          </p:nvPr>
        </p:nvSpPr>
        <p:spPr>
          <a:xfrm>
            <a:off x="467833" y="3594100"/>
            <a:ext cx="11355571"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a:t>Demo description</a:t>
            </a:r>
          </a:p>
        </p:txBody>
      </p:sp>
      <p:sp>
        <p:nvSpPr>
          <p:cNvPr id="11" name="Freeform 74"/>
          <p:cNvSpPr>
            <a:spLocks noEditPoints="1"/>
          </p:cNvSpPr>
          <p:nvPr userDrawn="1"/>
        </p:nvSpPr>
        <p:spPr bwMode="auto">
          <a:xfrm>
            <a:off x="467832" y="317061"/>
            <a:ext cx="646645" cy="649310"/>
          </a:xfrm>
          <a:custGeom>
            <a:avLst/>
            <a:gdLst>
              <a:gd name="T0" fmla="*/ 404 w 411"/>
              <a:gd name="T1" fmla="*/ 0 h 413"/>
              <a:gd name="T2" fmla="*/ 7 w 411"/>
              <a:gd name="T3" fmla="*/ 0 h 413"/>
              <a:gd name="T4" fmla="*/ 0 w 411"/>
              <a:gd name="T5" fmla="*/ 7 h 413"/>
              <a:gd name="T6" fmla="*/ 0 w 411"/>
              <a:gd name="T7" fmla="*/ 338 h 413"/>
              <a:gd name="T8" fmla="*/ 7 w 411"/>
              <a:gd name="T9" fmla="*/ 345 h 413"/>
              <a:gd name="T10" fmla="*/ 68 w 411"/>
              <a:gd name="T11" fmla="*/ 345 h 413"/>
              <a:gd name="T12" fmla="*/ 133 w 411"/>
              <a:gd name="T13" fmla="*/ 411 h 413"/>
              <a:gd name="T14" fmla="*/ 138 w 411"/>
              <a:gd name="T15" fmla="*/ 413 h 413"/>
              <a:gd name="T16" fmla="*/ 141 w 411"/>
              <a:gd name="T17" fmla="*/ 413 h 413"/>
              <a:gd name="T18" fmla="*/ 145 w 411"/>
              <a:gd name="T19" fmla="*/ 406 h 413"/>
              <a:gd name="T20" fmla="*/ 145 w 411"/>
              <a:gd name="T21" fmla="*/ 345 h 413"/>
              <a:gd name="T22" fmla="*/ 404 w 411"/>
              <a:gd name="T23" fmla="*/ 345 h 413"/>
              <a:gd name="T24" fmla="*/ 411 w 411"/>
              <a:gd name="T25" fmla="*/ 338 h 413"/>
              <a:gd name="T26" fmla="*/ 411 w 411"/>
              <a:gd name="T27" fmla="*/ 7 h 413"/>
              <a:gd name="T28" fmla="*/ 404 w 411"/>
              <a:gd name="T29" fmla="*/ 0 h 413"/>
              <a:gd name="T30" fmla="*/ 396 w 411"/>
              <a:gd name="T31" fmla="*/ 330 h 413"/>
              <a:gd name="T32" fmla="*/ 138 w 411"/>
              <a:gd name="T33" fmla="*/ 330 h 413"/>
              <a:gd name="T34" fmla="*/ 130 w 411"/>
              <a:gd name="T35" fmla="*/ 338 h 413"/>
              <a:gd name="T36" fmla="*/ 130 w 411"/>
              <a:gd name="T37" fmla="*/ 388 h 413"/>
              <a:gd name="T38" fmla="*/ 77 w 411"/>
              <a:gd name="T39" fmla="*/ 333 h 413"/>
              <a:gd name="T40" fmla="*/ 71 w 411"/>
              <a:gd name="T41" fmla="*/ 330 h 413"/>
              <a:gd name="T42" fmla="*/ 15 w 411"/>
              <a:gd name="T43" fmla="*/ 330 h 413"/>
              <a:gd name="T44" fmla="*/ 15 w 411"/>
              <a:gd name="T45" fmla="*/ 15 h 413"/>
              <a:gd name="T46" fmla="*/ 396 w 411"/>
              <a:gd name="T47" fmla="*/ 15 h 413"/>
              <a:gd name="T48" fmla="*/ 396 w 411"/>
              <a:gd name="T49" fmla="*/ 33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413">
                <a:moveTo>
                  <a:pt x="404" y="0"/>
                </a:moveTo>
                <a:cubicBezTo>
                  <a:pt x="7" y="0"/>
                  <a:pt x="7" y="0"/>
                  <a:pt x="7" y="0"/>
                </a:cubicBezTo>
                <a:cubicBezTo>
                  <a:pt x="3" y="0"/>
                  <a:pt x="0" y="3"/>
                  <a:pt x="0" y="7"/>
                </a:cubicBezTo>
                <a:cubicBezTo>
                  <a:pt x="0" y="338"/>
                  <a:pt x="0" y="338"/>
                  <a:pt x="0" y="338"/>
                </a:cubicBezTo>
                <a:cubicBezTo>
                  <a:pt x="0" y="342"/>
                  <a:pt x="3" y="345"/>
                  <a:pt x="7" y="345"/>
                </a:cubicBezTo>
                <a:cubicBezTo>
                  <a:pt x="68" y="345"/>
                  <a:pt x="68" y="345"/>
                  <a:pt x="68" y="345"/>
                </a:cubicBezTo>
                <a:cubicBezTo>
                  <a:pt x="133" y="411"/>
                  <a:pt x="133" y="411"/>
                  <a:pt x="133" y="411"/>
                </a:cubicBezTo>
                <a:cubicBezTo>
                  <a:pt x="134" y="413"/>
                  <a:pt x="136" y="413"/>
                  <a:pt x="138" y="413"/>
                </a:cubicBezTo>
                <a:cubicBezTo>
                  <a:pt x="139" y="413"/>
                  <a:pt x="140" y="413"/>
                  <a:pt x="141" y="413"/>
                </a:cubicBezTo>
                <a:cubicBezTo>
                  <a:pt x="143" y="412"/>
                  <a:pt x="145" y="409"/>
                  <a:pt x="145" y="406"/>
                </a:cubicBezTo>
                <a:cubicBezTo>
                  <a:pt x="145" y="345"/>
                  <a:pt x="145" y="345"/>
                  <a:pt x="145" y="345"/>
                </a:cubicBezTo>
                <a:cubicBezTo>
                  <a:pt x="404" y="345"/>
                  <a:pt x="404" y="345"/>
                  <a:pt x="404" y="345"/>
                </a:cubicBezTo>
                <a:cubicBezTo>
                  <a:pt x="408" y="345"/>
                  <a:pt x="411" y="342"/>
                  <a:pt x="411" y="338"/>
                </a:cubicBezTo>
                <a:cubicBezTo>
                  <a:pt x="411" y="7"/>
                  <a:pt x="411" y="7"/>
                  <a:pt x="411" y="7"/>
                </a:cubicBezTo>
                <a:cubicBezTo>
                  <a:pt x="411" y="3"/>
                  <a:pt x="408" y="0"/>
                  <a:pt x="404" y="0"/>
                </a:cubicBezTo>
                <a:close/>
                <a:moveTo>
                  <a:pt x="396" y="330"/>
                </a:moveTo>
                <a:cubicBezTo>
                  <a:pt x="138" y="330"/>
                  <a:pt x="138" y="330"/>
                  <a:pt x="138" y="330"/>
                </a:cubicBezTo>
                <a:cubicBezTo>
                  <a:pt x="134" y="330"/>
                  <a:pt x="130" y="334"/>
                  <a:pt x="130" y="338"/>
                </a:cubicBezTo>
                <a:cubicBezTo>
                  <a:pt x="130" y="388"/>
                  <a:pt x="130" y="388"/>
                  <a:pt x="130" y="388"/>
                </a:cubicBezTo>
                <a:cubicBezTo>
                  <a:pt x="77" y="333"/>
                  <a:pt x="77" y="333"/>
                  <a:pt x="77" y="333"/>
                </a:cubicBezTo>
                <a:cubicBezTo>
                  <a:pt x="75" y="331"/>
                  <a:pt x="73" y="330"/>
                  <a:pt x="71" y="330"/>
                </a:cubicBezTo>
                <a:cubicBezTo>
                  <a:pt x="15" y="330"/>
                  <a:pt x="15" y="330"/>
                  <a:pt x="15" y="330"/>
                </a:cubicBezTo>
                <a:cubicBezTo>
                  <a:pt x="15" y="15"/>
                  <a:pt x="15" y="15"/>
                  <a:pt x="15" y="15"/>
                </a:cubicBezTo>
                <a:cubicBezTo>
                  <a:pt x="396" y="15"/>
                  <a:pt x="396" y="15"/>
                  <a:pt x="396" y="15"/>
                </a:cubicBezTo>
                <a:lnTo>
                  <a:pt x="396" y="3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9421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ab">
    <p:bg bwMode="auto">
      <p:bgPr>
        <a:solidFill>
          <a:srgbClr val="EDC30D"/>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a:t>Lab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a:gradFill>
                  <a:gsLst>
                    <a:gs pos="2917">
                      <a:schemeClr val="tx1"/>
                    </a:gs>
                    <a:gs pos="30000">
                      <a:schemeClr val="tx1"/>
                    </a:gs>
                  </a:gsLst>
                  <a:lin ang="5400000" scaled="0"/>
                </a:gradFill>
              </a:rPr>
              <a:t>Hands-on lab</a:t>
            </a:r>
            <a:endParaRPr lang="en-US" sz="240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a:t>Lab code | Minutes</a:t>
            </a:r>
          </a:p>
        </p:txBody>
      </p:sp>
      <p:sp>
        <p:nvSpPr>
          <p:cNvPr id="10" name="Text Placeholder 9"/>
          <p:cNvSpPr>
            <a:spLocks noGrp="1"/>
          </p:cNvSpPr>
          <p:nvPr>
            <p:ph type="body" sz="quarter" idx="11" hasCustomPrompt="1"/>
          </p:nvPr>
        </p:nvSpPr>
        <p:spPr>
          <a:xfrm>
            <a:off x="467833" y="3594100"/>
            <a:ext cx="6018027"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a:t>Lab description</a:t>
            </a:r>
          </a:p>
        </p:txBody>
      </p:sp>
      <p:sp>
        <p:nvSpPr>
          <p:cNvPr id="9" name="Freeform 88"/>
          <p:cNvSpPr>
            <a:spLocks noEditPoints="1"/>
          </p:cNvSpPr>
          <p:nvPr userDrawn="1"/>
        </p:nvSpPr>
        <p:spPr bwMode="auto">
          <a:xfrm>
            <a:off x="467833" y="288383"/>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0082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marL="0" algn="l" defTabSz="914367" rtl="0" eaLnBrk="1" latinLnBrk="0" hangingPunct="1">
              <a:lnSpc>
                <a:spcPct val="90000"/>
              </a:lnSpc>
              <a:spcBef>
                <a:spcPct val="0"/>
              </a:spcBef>
              <a:buNone/>
              <a:defRPr lang="en-US" sz="7200" b="0" kern="1200" cap="none" spc="-98" baseline="0" dirty="0">
                <a:ln w="3175">
                  <a:noFill/>
                </a:ln>
                <a:solidFill>
                  <a:srgbClr val="F2C812"/>
                </a:solidFill>
                <a:effectLst/>
                <a:latin typeface="Segoe UI Light (Headings)"/>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850521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marL="0" algn="l" defTabSz="914367" rtl="0" eaLnBrk="1" latinLnBrk="0" hangingPunct="1">
              <a:lnSpc>
                <a:spcPct val="90000"/>
              </a:lnSpc>
              <a:spcBef>
                <a:spcPct val="0"/>
              </a:spcBef>
              <a:buNone/>
              <a:defRPr lang="en-US" sz="7200" b="0" kern="1200" cap="none" spc="-98" baseline="0" dirty="0">
                <a:ln w="3175">
                  <a:noFill/>
                </a:ln>
                <a:solidFill>
                  <a:srgbClr val="000000"/>
                </a:solidFill>
                <a:effectLst/>
                <a:latin typeface="Segoe UI Light (Headings)"/>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280119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resentation Closing">
    <p:bg>
      <p:bgPr>
        <a:solidFill>
          <a:srgbClr val="EDC30D"/>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5486" y="2863031"/>
            <a:ext cx="3056653" cy="1112622"/>
          </a:xfrm>
          <a:prstGeom prst="rect">
            <a:avLst/>
          </a:prstGeom>
        </p:spPr>
      </p:pic>
    </p:spTree>
    <p:extLst>
      <p:ext uri="{BB962C8B-B14F-4D97-AF65-F5344CB8AC3E}">
        <p14:creationId xmlns:p14="http://schemas.microsoft.com/office/powerpoint/2010/main" val="58298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515599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28992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Presentation Title">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353402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EDC30D"/>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82950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32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cSld name="Blank">
    <p:bg>
      <p:bgPr>
        <a:solidFill>
          <a:srgbClr val="EDC30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2334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04999" y="562219"/>
            <a:ext cx="498040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19240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340419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Rectangle 15"/>
          <p:cNvSpPr/>
          <p:nvPr userDrawn="1"/>
        </p:nvSpPr>
        <p:spPr bwMode="auto">
          <a:xfrm>
            <a:off x="883" y="993"/>
            <a:ext cx="404139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52331108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Rectangle 15"/>
          <p:cNvSpPr/>
          <p:nvPr userDrawn="1"/>
        </p:nvSpPr>
        <p:spPr bwMode="auto">
          <a:xfrm>
            <a:off x="884" y="993"/>
            <a:ext cx="2836909"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319282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Rectangle 15"/>
          <p:cNvSpPr/>
          <p:nvPr userDrawn="1"/>
        </p:nvSpPr>
        <p:spPr bwMode="auto">
          <a:xfrm>
            <a:off x="884" y="993"/>
            <a:ext cx="2836909"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hasCustomPrompt="1"/>
          </p:nvPr>
        </p:nvSpPr>
        <p:spPr>
          <a:xfrm>
            <a:off x="2920181" y="226332"/>
            <a:ext cx="9202993" cy="956908"/>
          </a:xfrm>
        </p:spPr>
        <p:txBody>
          <a:bodyPr lIns="180000" anchor="t"/>
          <a:lstStyle>
            <a:lvl1pPr algn="l">
              <a:defRPr sz="3600">
                <a:solidFill>
                  <a:srgbClr val="000000"/>
                </a:solidFill>
                <a:latin typeface="Segoe UI Light (Headings)"/>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4966866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9" name="Rectangle 15"/>
          <p:cNvSpPr/>
          <p:nvPr userDrawn="1"/>
        </p:nvSpPr>
        <p:spPr bwMode="auto">
          <a:xfrm>
            <a:off x="883" y="993"/>
            <a:ext cx="404139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4493436" y="266655"/>
            <a:ext cx="729216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0190229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3999633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
        <p:nvSpPr>
          <p:cNvPr id="6"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52398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9519" t="25612" r="71112" b="37624"/>
          <a:stretch/>
        </p:blipFill>
        <p:spPr>
          <a:xfrm>
            <a:off x="-1131532" y="-156880"/>
            <a:ext cx="15074250" cy="7153284"/>
          </a:xfrm>
          <a:prstGeom prst="rect">
            <a:avLst/>
          </a:prstGeom>
        </p:spPr>
      </p:pic>
      <p:sp>
        <p:nvSpPr>
          <p:cNvPr id="2" name="Title 1"/>
          <p:cNvSpPr>
            <a:spLocks noGrp="1"/>
          </p:cNvSpPr>
          <p:nvPr>
            <p:ph type="title"/>
          </p:nvPr>
        </p:nvSpPr>
        <p:spPr>
          <a:xfrm>
            <a:off x="838200" y="2160674"/>
            <a:ext cx="10515600" cy="1325563"/>
          </a:xfrm>
        </p:spPr>
        <p:txBody>
          <a:bodyPr/>
          <a:lstStyle>
            <a:lvl1pPr>
              <a:defRPr lang="en-US" sz="9000" kern="1200" dirty="0">
                <a:solidFill>
                  <a:srgbClr val="F2C811"/>
                </a:solidFill>
                <a:latin typeface="Segoe UI Light" panose="020B0502040204020203" pitchFamily="34" charset="0"/>
                <a:ea typeface="Segoe UI Black" panose="020B0A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5738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732160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a:t>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809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Key Takeaway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9141" y="360000"/>
            <a:ext cx="10805938"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a:t>Second level</a:t>
            </a:r>
          </a:p>
          <a:p>
            <a:pPr lvl="2"/>
            <a:r>
              <a:rPr lang="en-US"/>
              <a:t>Third level</a:t>
            </a:r>
          </a:p>
          <a:p>
            <a:pPr lvl="3"/>
            <a:r>
              <a:rPr lang="en-US"/>
              <a:t>Fourth level</a:t>
            </a:r>
          </a:p>
          <a:p>
            <a:pPr lvl="4"/>
            <a:r>
              <a:rPr lang="en-US"/>
              <a:t>Fifth level</a:t>
            </a:r>
          </a:p>
        </p:txBody>
      </p:sp>
      <p:sp>
        <p:nvSpPr>
          <p:cNvPr id="9" name="Freeform 88"/>
          <p:cNvSpPr>
            <a:spLocks noEditPoints="1"/>
          </p:cNvSpPr>
          <p:nvPr userDrawn="1"/>
        </p:nvSpPr>
        <p:spPr bwMode="auto">
          <a:xfrm>
            <a:off x="467833" y="360000"/>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6660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pportunitie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3897" y="360000"/>
            <a:ext cx="10981182"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a:t>Second level</a:t>
            </a:r>
          </a:p>
          <a:p>
            <a:pPr lvl="2"/>
            <a:r>
              <a:rPr lang="en-US"/>
              <a:t>Third level</a:t>
            </a:r>
          </a:p>
          <a:p>
            <a:pPr lvl="3"/>
            <a:r>
              <a:rPr lang="en-US"/>
              <a:t>Fourth level</a:t>
            </a:r>
          </a:p>
          <a:p>
            <a:pPr lvl="4"/>
            <a:r>
              <a:rPr lang="en-US"/>
              <a:t>Fifth level</a:t>
            </a:r>
          </a:p>
        </p:txBody>
      </p:sp>
      <p:sp>
        <p:nvSpPr>
          <p:cNvPr id="7" name="Freeform 13"/>
          <p:cNvSpPr>
            <a:spLocks noEditPoints="1"/>
          </p:cNvSpPr>
          <p:nvPr userDrawn="1"/>
        </p:nvSpPr>
        <p:spPr bwMode="auto">
          <a:xfrm>
            <a:off x="455749" y="365275"/>
            <a:ext cx="350279" cy="645825"/>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ysClr val="windowText" lastClr="000000"/>
              </a:solidFill>
            </a:endParaRPr>
          </a:p>
        </p:txBody>
      </p:sp>
    </p:spTree>
    <p:extLst>
      <p:ext uri="{BB962C8B-B14F-4D97-AF65-F5344CB8AC3E}">
        <p14:creationId xmlns:p14="http://schemas.microsoft.com/office/powerpoint/2010/main" val="134725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4478" y="360000"/>
            <a:ext cx="10810601" cy="720000"/>
          </a:xfrm>
        </p:spPr>
        <p:txBody>
          <a:bodyPr/>
          <a:lstStyle>
            <a:lvl1pPr>
              <a:defRPr/>
            </a:lvl1pPr>
          </a:lstStyle>
          <a:p>
            <a:r>
              <a:rPr lang="en-US"/>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a:t>Slide content</a:t>
            </a:r>
          </a:p>
          <a:p>
            <a:pPr lvl="1"/>
            <a:r>
              <a:rPr lang="en-US"/>
              <a:t>Second level</a:t>
            </a:r>
          </a:p>
          <a:p>
            <a:pPr lvl="2"/>
            <a:r>
              <a:rPr lang="en-US"/>
              <a:t>Third level</a:t>
            </a:r>
          </a:p>
          <a:p>
            <a:pPr lvl="3"/>
            <a:r>
              <a:rPr lang="en-US"/>
              <a:t>Fourth level</a:t>
            </a:r>
          </a:p>
          <a:p>
            <a:pPr lvl="4"/>
            <a:r>
              <a:rPr lang="en-US"/>
              <a:t>Fifth level</a:t>
            </a:r>
          </a:p>
        </p:txBody>
      </p:sp>
      <p:sp>
        <p:nvSpPr>
          <p:cNvPr id="9" name="Freeform 72"/>
          <p:cNvSpPr>
            <a:spLocks noEditPoints="1"/>
          </p:cNvSpPr>
          <p:nvPr userDrawn="1"/>
        </p:nvSpPr>
        <p:spPr bwMode="auto">
          <a:xfrm>
            <a:off x="467833" y="360000"/>
            <a:ext cx="646645" cy="647978"/>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4372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bg bwMode="auto">
      <p:bgPr>
        <a:solidFill>
          <a:srgbClr val="EDC30D"/>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a:t>Demo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a:gradFill>
                  <a:gsLst>
                    <a:gs pos="2917">
                      <a:schemeClr val="tx1"/>
                    </a:gs>
                    <a:gs pos="30000">
                      <a:schemeClr val="tx1"/>
                    </a:gs>
                  </a:gsLst>
                  <a:lin ang="5400000" scaled="0"/>
                </a:gradFill>
              </a:rPr>
              <a:t>Demonstration</a:t>
            </a:r>
            <a:endParaRPr lang="en-US" sz="240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a:t>Demo code</a:t>
            </a:r>
          </a:p>
        </p:txBody>
      </p:sp>
      <p:sp>
        <p:nvSpPr>
          <p:cNvPr id="10" name="Text Placeholder 9"/>
          <p:cNvSpPr>
            <a:spLocks noGrp="1"/>
          </p:cNvSpPr>
          <p:nvPr>
            <p:ph type="body" sz="quarter" idx="11" hasCustomPrompt="1"/>
          </p:nvPr>
        </p:nvSpPr>
        <p:spPr>
          <a:xfrm>
            <a:off x="467833" y="3594100"/>
            <a:ext cx="11355571"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a:t>Demo description</a:t>
            </a:r>
          </a:p>
        </p:txBody>
      </p:sp>
      <p:sp>
        <p:nvSpPr>
          <p:cNvPr id="11" name="Freeform 74"/>
          <p:cNvSpPr>
            <a:spLocks noEditPoints="1"/>
          </p:cNvSpPr>
          <p:nvPr userDrawn="1"/>
        </p:nvSpPr>
        <p:spPr bwMode="auto">
          <a:xfrm>
            <a:off x="467832" y="317061"/>
            <a:ext cx="646645" cy="649310"/>
          </a:xfrm>
          <a:custGeom>
            <a:avLst/>
            <a:gdLst>
              <a:gd name="T0" fmla="*/ 404 w 411"/>
              <a:gd name="T1" fmla="*/ 0 h 413"/>
              <a:gd name="T2" fmla="*/ 7 w 411"/>
              <a:gd name="T3" fmla="*/ 0 h 413"/>
              <a:gd name="T4" fmla="*/ 0 w 411"/>
              <a:gd name="T5" fmla="*/ 7 h 413"/>
              <a:gd name="T6" fmla="*/ 0 w 411"/>
              <a:gd name="T7" fmla="*/ 338 h 413"/>
              <a:gd name="T8" fmla="*/ 7 w 411"/>
              <a:gd name="T9" fmla="*/ 345 h 413"/>
              <a:gd name="T10" fmla="*/ 68 w 411"/>
              <a:gd name="T11" fmla="*/ 345 h 413"/>
              <a:gd name="T12" fmla="*/ 133 w 411"/>
              <a:gd name="T13" fmla="*/ 411 h 413"/>
              <a:gd name="T14" fmla="*/ 138 w 411"/>
              <a:gd name="T15" fmla="*/ 413 h 413"/>
              <a:gd name="T16" fmla="*/ 141 w 411"/>
              <a:gd name="T17" fmla="*/ 413 h 413"/>
              <a:gd name="T18" fmla="*/ 145 w 411"/>
              <a:gd name="T19" fmla="*/ 406 h 413"/>
              <a:gd name="T20" fmla="*/ 145 w 411"/>
              <a:gd name="T21" fmla="*/ 345 h 413"/>
              <a:gd name="T22" fmla="*/ 404 w 411"/>
              <a:gd name="T23" fmla="*/ 345 h 413"/>
              <a:gd name="T24" fmla="*/ 411 w 411"/>
              <a:gd name="T25" fmla="*/ 338 h 413"/>
              <a:gd name="T26" fmla="*/ 411 w 411"/>
              <a:gd name="T27" fmla="*/ 7 h 413"/>
              <a:gd name="T28" fmla="*/ 404 w 411"/>
              <a:gd name="T29" fmla="*/ 0 h 413"/>
              <a:gd name="T30" fmla="*/ 396 w 411"/>
              <a:gd name="T31" fmla="*/ 330 h 413"/>
              <a:gd name="T32" fmla="*/ 138 w 411"/>
              <a:gd name="T33" fmla="*/ 330 h 413"/>
              <a:gd name="T34" fmla="*/ 130 w 411"/>
              <a:gd name="T35" fmla="*/ 338 h 413"/>
              <a:gd name="T36" fmla="*/ 130 w 411"/>
              <a:gd name="T37" fmla="*/ 388 h 413"/>
              <a:gd name="T38" fmla="*/ 77 w 411"/>
              <a:gd name="T39" fmla="*/ 333 h 413"/>
              <a:gd name="T40" fmla="*/ 71 w 411"/>
              <a:gd name="T41" fmla="*/ 330 h 413"/>
              <a:gd name="T42" fmla="*/ 15 w 411"/>
              <a:gd name="T43" fmla="*/ 330 h 413"/>
              <a:gd name="T44" fmla="*/ 15 w 411"/>
              <a:gd name="T45" fmla="*/ 15 h 413"/>
              <a:gd name="T46" fmla="*/ 396 w 411"/>
              <a:gd name="T47" fmla="*/ 15 h 413"/>
              <a:gd name="T48" fmla="*/ 396 w 411"/>
              <a:gd name="T49" fmla="*/ 33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413">
                <a:moveTo>
                  <a:pt x="404" y="0"/>
                </a:moveTo>
                <a:cubicBezTo>
                  <a:pt x="7" y="0"/>
                  <a:pt x="7" y="0"/>
                  <a:pt x="7" y="0"/>
                </a:cubicBezTo>
                <a:cubicBezTo>
                  <a:pt x="3" y="0"/>
                  <a:pt x="0" y="3"/>
                  <a:pt x="0" y="7"/>
                </a:cubicBezTo>
                <a:cubicBezTo>
                  <a:pt x="0" y="338"/>
                  <a:pt x="0" y="338"/>
                  <a:pt x="0" y="338"/>
                </a:cubicBezTo>
                <a:cubicBezTo>
                  <a:pt x="0" y="342"/>
                  <a:pt x="3" y="345"/>
                  <a:pt x="7" y="345"/>
                </a:cubicBezTo>
                <a:cubicBezTo>
                  <a:pt x="68" y="345"/>
                  <a:pt x="68" y="345"/>
                  <a:pt x="68" y="345"/>
                </a:cubicBezTo>
                <a:cubicBezTo>
                  <a:pt x="133" y="411"/>
                  <a:pt x="133" y="411"/>
                  <a:pt x="133" y="411"/>
                </a:cubicBezTo>
                <a:cubicBezTo>
                  <a:pt x="134" y="413"/>
                  <a:pt x="136" y="413"/>
                  <a:pt x="138" y="413"/>
                </a:cubicBezTo>
                <a:cubicBezTo>
                  <a:pt x="139" y="413"/>
                  <a:pt x="140" y="413"/>
                  <a:pt x="141" y="413"/>
                </a:cubicBezTo>
                <a:cubicBezTo>
                  <a:pt x="143" y="412"/>
                  <a:pt x="145" y="409"/>
                  <a:pt x="145" y="406"/>
                </a:cubicBezTo>
                <a:cubicBezTo>
                  <a:pt x="145" y="345"/>
                  <a:pt x="145" y="345"/>
                  <a:pt x="145" y="345"/>
                </a:cubicBezTo>
                <a:cubicBezTo>
                  <a:pt x="404" y="345"/>
                  <a:pt x="404" y="345"/>
                  <a:pt x="404" y="345"/>
                </a:cubicBezTo>
                <a:cubicBezTo>
                  <a:pt x="408" y="345"/>
                  <a:pt x="411" y="342"/>
                  <a:pt x="411" y="338"/>
                </a:cubicBezTo>
                <a:cubicBezTo>
                  <a:pt x="411" y="7"/>
                  <a:pt x="411" y="7"/>
                  <a:pt x="411" y="7"/>
                </a:cubicBezTo>
                <a:cubicBezTo>
                  <a:pt x="411" y="3"/>
                  <a:pt x="408" y="0"/>
                  <a:pt x="404" y="0"/>
                </a:cubicBezTo>
                <a:close/>
                <a:moveTo>
                  <a:pt x="396" y="330"/>
                </a:moveTo>
                <a:cubicBezTo>
                  <a:pt x="138" y="330"/>
                  <a:pt x="138" y="330"/>
                  <a:pt x="138" y="330"/>
                </a:cubicBezTo>
                <a:cubicBezTo>
                  <a:pt x="134" y="330"/>
                  <a:pt x="130" y="334"/>
                  <a:pt x="130" y="338"/>
                </a:cubicBezTo>
                <a:cubicBezTo>
                  <a:pt x="130" y="388"/>
                  <a:pt x="130" y="388"/>
                  <a:pt x="130" y="388"/>
                </a:cubicBezTo>
                <a:cubicBezTo>
                  <a:pt x="77" y="333"/>
                  <a:pt x="77" y="333"/>
                  <a:pt x="77" y="333"/>
                </a:cubicBezTo>
                <a:cubicBezTo>
                  <a:pt x="75" y="331"/>
                  <a:pt x="73" y="330"/>
                  <a:pt x="71" y="330"/>
                </a:cubicBezTo>
                <a:cubicBezTo>
                  <a:pt x="15" y="330"/>
                  <a:pt x="15" y="330"/>
                  <a:pt x="15" y="330"/>
                </a:cubicBezTo>
                <a:cubicBezTo>
                  <a:pt x="15" y="15"/>
                  <a:pt x="15" y="15"/>
                  <a:pt x="15" y="15"/>
                </a:cubicBezTo>
                <a:cubicBezTo>
                  <a:pt x="396" y="15"/>
                  <a:pt x="396" y="15"/>
                  <a:pt x="396" y="15"/>
                </a:cubicBezTo>
                <a:lnTo>
                  <a:pt x="396" y="3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6567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ab">
    <p:bg bwMode="auto">
      <p:bgPr>
        <a:solidFill>
          <a:srgbClr val="EDC30D"/>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a:t>Lab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a:gradFill>
                  <a:gsLst>
                    <a:gs pos="2917">
                      <a:schemeClr val="tx1"/>
                    </a:gs>
                    <a:gs pos="30000">
                      <a:schemeClr val="tx1"/>
                    </a:gs>
                  </a:gsLst>
                  <a:lin ang="5400000" scaled="0"/>
                </a:gradFill>
              </a:rPr>
              <a:t>Hands-on lab</a:t>
            </a:r>
            <a:endParaRPr lang="en-US" sz="240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a:t>Lab code | Minutes</a:t>
            </a:r>
          </a:p>
        </p:txBody>
      </p:sp>
      <p:sp>
        <p:nvSpPr>
          <p:cNvPr id="10" name="Text Placeholder 9"/>
          <p:cNvSpPr>
            <a:spLocks noGrp="1"/>
          </p:cNvSpPr>
          <p:nvPr>
            <p:ph type="body" sz="quarter" idx="11" hasCustomPrompt="1"/>
          </p:nvPr>
        </p:nvSpPr>
        <p:spPr>
          <a:xfrm>
            <a:off x="467833" y="3594100"/>
            <a:ext cx="6018027"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a:t>Lab description</a:t>
            </a:r>
          </a:p>
        </p:txBody>
      </p:sp>
      <p:sp>
        <p:nvSpPr>
          <p:cNvPr id="9" name="Freeform 88"/>
          <p:cNvSpPr>
            <a:spLocks noEditPoints="1"/>
          </p:cNvSpPr>
          <p:nvPr userDrawn="1"/>
        </p:nvSpPr>
        <p:spPr bwMode="auto">
          <a:xfrm>
            <a:off x="467833" y="288383"/>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7147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marL="0" algn="l" defTabSz="914367" rtl="0" eaLnBrk="1" latinLnBrk="0" hangingPunct="1">
              <a:lnSpc>
                <a:spcPct val="90000"/>
              </a:lnSpc>
              <a:spcBef>
                <a:spcPct val="0"/>
              </a:spcBef>
              <a:buNone/>
              <a:defRPr lang="en-US" sz="7200" b="0" kern="1200" cap="none" spc="-98" baseline="0" dirty="0">
                <a:ln w="3175">
                  <a:noFill/>
                </a:ln>
                <a:solidFill>
                  <a:srgbClr val="F2C812"/>
                </a:solidFill>
                <a:effectLst/>
                <a:latin typeface="Segoe UI Light (Headings)"/>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1353433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marL="0" algn="l" defTabSz="914367" rtl="0" eaLnBrk="1" latinLnBrk="0" hangingPunct="1">
              <a:lnSpc>
                <a:spcPct val="90000"/>
              </a:lnSpc>
              <a:spcBef>
                <a:spcPct val="0"/>
              </a:spcBef>
              <a:buNone/>
              <a:defRPr lang="en-US" sz="7200" b="0" kern="1200" cap="none" spc="-98" baseline="0" dirty="0">
                <a:ln w="3175">
                  <a:noFill/>
                </a:ln>
                <a:solidFill>
                  <a:srgbClr val="000000"/>
                </a:solidFill>
                <a:effectLst/>
                <a:latin typeface="Segoe UI Light (Headings)"/>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3333943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resentation Closing">
    <p:bg>
      <p:bgPr>
        <a:solidFill>
          <a:srgbClr val="EDC30D"/>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5486" y="2863031"/>
            <a:ext cx="3056653" cy="1112622"/>
          </a:xfrm>
          <a:prstGeom prst="rect">
            <a:avLst/>
          </a:prstGeom>
        </p:spPr>
      </p:pic>
    </p:spTree>
    <p:extLst>
      <p:ext uri="{BB962C8B-B14F-4D97-AF65-F5344CB8AC3E}">
        <p14:creationId xmlns:p14="http://schemas.microsoft.com/office/powerpoint/2010/main" val="375864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84750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26" Type="http://schemas.openxmlformats.org/officeDocument/2006/relationships/theme" Target="../theme/theme10.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233.xml"/><Relationship Id="rId7" Type="http://schemas.openxmlformats.org/officeDocument/2006/relationships/theme" Target="../theme/theme11.xml"/><Relationship Id="rId2" Type="http://schemas.openxmlformats.org/officeDocument/2006/relationships/slideLayout" Target="../slideLayouts/slideLayout232.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5" Type="http://schemas.openxmlformats.org/officeDocument/2006/relationships/slideLayout" Target="../slideLayouts/slideLayout235.xml"/><Relationship Id="rId4" Type="http://schemas.openxmlformats.org/officeDocument/2006/relationships/slideLayout" Target="../slideLayouts/slideLayout234.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34" Type="http://schemas.openxmlformats.org/officeDocument/2006/relationships/image" Target="../media/image6.png"/><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theme" Target="../theme/theme12.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8" Type="http://schemas.openxmlformats.org/officeDocument/2006/relationships/slideLayout" Target="../slideLayouts/slideLayout24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image" Target="../media/image6.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15.emf"/><Relationship Id="rId2" Type="http://schemas.openxmlformats.org/officeDocument/2006/relationships/slideLayout" Target="../slideLayouts/slideLayout41.xml"/><Relationship Id="rId16" Type="http://schemas.openxmlformats.org/officeDocument/2006/relationships/theme" Target="../theme/theme3.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theme" Target="../theme/theme4.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5.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34" Type="http://schemas.openxmlformats.org/officeDocument/2006/relationships/image" Target="../media/image23.png"/><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theme" Target="../theme/theme6.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34" Type="http://schemas.openxmlformats.org/officeDocument/2006/relationships/theme" Target="../theme/theme7.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8" Type="http://schemas.openxmlformats.org/officeDocument/2006/relationships/slideLayout" Target="../slideLayouts/slideLayout14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image" Target="../media/image15.emf"/><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image" Target="../media/image15.emf"/><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theme" Target="../theme/theme9.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12" imgW="270" imgH="270" progId="TCLayout.ActiveDocument.1">
                  <p:embed/>
                </p:oleObj>
              </mc:Choice>
              <mc:Fallback>
                <p:oleObj name="think-cell Slide" r:id="rId12" imgW="270" imgH="270" progId="TCLayout.ActiveDocument.1">
                  <p:embed/>
                  <p:pic>
                    <p:nvPicPr>
                      <p:cNvPr id="6" name="Object 5" hidden="1"/>
                      <p:cNvPicPr/>
                      <p:nvPr/>
                    </p:nvPicPr>
                    <p:blipFill>
                      <a:blip r:embed="rId13"/>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561764"/>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a:solidFill>
                  <a:srgbClr val="505050"/>
                </a:solidFill>
              </a:rPr>
              <a:t>Microsoft Confidential</a:t>
            </a:r>
          </a:p>
        </p:txBody>
      </p:sp>
      <p:sp>
        <p:nvSpPr>
          <p:cNvPr id="5" name="Slide Number Placeholder 4"/>
          <p:cNvSpPr>
            <a:spLocks noGrp="1"/>
          </p:cNvSpPr>
          <p:nvPr>
            <p:ph type="sldNum" sz="quarter" idx="4"/>
          </p:nvPr>
        </p:nvSpPr>
        <p:spPr>
          <a:xfrm>
            <a:off x="11367166" y="656176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a:solidFill>
                <a:srgbClr val="505050"/>
              </a:solidFill>
            </a:endParaRPr>
          </a:p>
        </p:txBody>
      </p:sp>
    </p:spTree>
    <p:extLst>
      <p:ext uri="{BB962C8B-B14F-4D97-AF65-F5344CB8AC3E}">
        <p14:creationId xmlns:p14="http://schemas.microsoft.com/office/powerpoint/2010/main" val="2318312463"/>
      </p:ext>
    </p:extLst>
  </p:cSld>
  <p:clrMap bg1="lt1" tx1="dk1" bg2="lt2" tx2="dk2" accent1="accent1" accent2="accent2" accent3="accent3" accent4="accent4" accent5="accent5" accent6="accent6" hlink="hlink" folHlink="folHlink"/>
  <p:sldLayoutIdLst>
    <p:sldLayoutId id="2147483703" r:id="rId1"/>
    <p:sldLayoutId id="2147484259" r:id="rId2"/>
    <p:sldLayoutId id="2147484365" r:id="rId3"/>
    <p:sldLayoutId id="2147484366" r:id="rId4"/>
    <p:sldLayoutId id="2147484367" r:id="rId5"/>
    <p:sldLayoutId id="2147484368" r:id="rId6"/>
    <p:sldLayoutId id="2147484369" r:id="rId7"/>
    <p:sldLayoutId id="2147484370" r:id="rId8"/>
    <p:sldLayoutId id="2147483704"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220148728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77DFFFBB-4461-4DED-8773-CA9B3AD703BB}" type="datetimeFigureOut">
              <a:rPr lang="en-US" smtClean="0"/>
              <a:t>6/14/2021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EAB2D25F-569A-43D3-8EF4-470DD7605AFE}" type="slidenum">
              <a:rPr lang="en-US" smtClean="0"/>
              <a:t>‹#›</a:t>
            </a:fld>
            <a:endParaRPr lang="en-US"/>
          </a:p>
        </p:txBody>
      </p:sp>
    </p:spTree>
    <p:extLst>
      <p:ext uri="{BB962C8B-B14F-4D97-AF65-F5344CB8AC3E}">
        <p14:creationId xmlns:p14="http://schemas.microsoft.com/office/powerpoint/2010/main" val="755601101"/>
      </p:ext>
    </p:extLst>
  </p:cSld>
  <p:clrMap bg1="dk1" tx1="lt1" bg2="dk2" tx2="lt2" accent1="accent1" accent2="accent2" accent3="accent3" accent4="accent4" accent5="accent5" accent6="accent6" hlink="hlink" folHlink="folHlink"/>
  <p:sldLayoutIdLst>
    <p:sldLayoutId id="2147484357" r:id="rId1"/>
    <p:sldLayoutId id="2147484360" r:id="rId2"/>
    <p:sldLayoutId id="2147484358" r:id="rId3"/>
    <p:sldLayoutId id="2147484359" r:id="rId4"/>
    <p:sldLayoutId id="2147484362" r:id="rId5"/>
    <p:sldLayoutId id="2147484363" r:id="rId6"/>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386351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790" r:id="rId3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34832612"/>
      </p:ext>
    </p:extLst>
  </p:cSld>
  <p:clrMap bg1="dk1" tx1="lt1" bg2="dk2" tx2="lt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253" r:id="rId20"/>
    <p:sldLayoutId id="2147484254" r:id="rId21"/>
    <p:sldLayoutId id="2147483692" r:id="rId22"/>
    <p:sldLayoutId id="2147484255" r:id="rId23"/>
    <p:sldLayoutId id="2147483694" r:id="rId24"/>
    <p:sldLayoutId id="2147483695" r:id="rId25"/>
    <p:sldLayoutId id="2147484256" r:id="rId26"/>
    <p:sldLayoutId id="2147484257" r:id="rId27"/>
    <p:sldLayoutId id="2147483698" r:id="rId28"/>
    <p:sldLayoutId id="2147483699" r:id="rId29"/>
    <p:sldLayoutId id="2147483700"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7"/>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0290567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4262" r:id="rId6"/>
    <p:sldLayoutId id="2147484264" r:id="rId7"/>
    <p:sldLayoutId id="2147483724" r:id="rId8"/>
    <p:sldLayoutId id="2147484263" r:id="rId9"/>
    <p:sldLayoutId id="2147484258" r:id="rId10"/>
    <p:sldLayoutId id="2147484260" r:id="rId11"/>
    <p:sldLayoutId id="2147483728" r:id="rId12"/>
    <p:sldLayoutId id="2147484265" r:id="rId13"/>
    <p:sldLayoutId id="2147484266" r:id="rId14"/>
    <p:sldLayoutId id="2147484261"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174595"/>
      </p:ext>
    </p:extLst>
  </p:cSld>
  <p:clrMap bg1="lt1" tx1="dk1" bg2="lt2" tx2="dk2" accent1="accent1" accent2="accent2" accent3="accent3" accent4="accent4" accent5="accent5" accent6="accent6" hlink="hlink" folHlink="folHlink"/>
  <p:sldLayoutIdLst>
    <p:sldLayoutId id="2147484277" r:id="rId1"/>
    <p:sldLayoutId id="2147484278" r:id="rId2"/>
    <p:sldLayoutId id="2147484279" r:id="rId3"/>
    <p:sldLayoutId id="2147484280" r:id="rId4"/>
    <p:sldLayoutId id="2147484281" r:id="rId5"/>
    <p:sldLayoutId id="2147484282" r:id="rId6"/>
    <p:sldLayoutId id="2147484283" r:id="rId7"/>
    <p:sldLayoutId id="2147484284" r:id="rId8"/>
    <p:sldLayoutId id="2147484285" r:id="rId9"/>
    <p:sldLayoutId id="2147484286" r:id="rId10"/>
    <p:sldLayoutId id="2147484287" r:id="rId11"/>
    <p:sldLayoutId id="2147484288" r:id="rId12"/>
    <p:sldLayoutId id="2147484289" r:id="rId13"/>
    <p:sldLayoutId id="2147484290" r:id="rId14"/>
    <p:sldLayoutId id="2147484291" r:id="rId15"/>
    <p:sldLayoutId id="2147484292" r:id="rId16"/>
    <p:sldLayoutId id="2147484293" r:id="rId17"/>
    <p:sldLayoutId id="2147484294" r:id="rId18"/>
    <p:sldLayoutId id="2147484295" r:id="rId19"/>
    <p:sldLayoutId id="2147484296" r:id="rId20"/>
    <p:sldLayoutId id="2147484297" r:id="rId21"/>
    <p:sldLayoutId id="2147484298" r:id="rId22"/>
    <p:sldLayoutId id="2147484299"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6001218"/>
      </p:ext>
    </p:extLst>
  </p:cSld>
  <p:clrMap bg1="lt1" tx1="dk1" bg2="lt2" tx2="dk2" accent1="accent1" accent2="accent2" accent3="accent3" accent4="accent4" accent5="accent5" accent6="accent6" hlink="hlink" folHlink="folHlink"/>
  <p:sldLayoutIdLst>
    <p:sldLayoutId id="2147483758" r:id="rId1"/>
    <p:sldLayoutId id="2147484267" r:id="rId2"/>
    <p:sldLayoutId id="2147484268" r:id="rId3"/>
    <p:sldLayoutId id="2147483761" r:id="rId4"/>
    <p:sldLayoutId id="2147483762" r:id="rId5"/>
    <p:sldLayoutId id="2147483763" r:id="rId6"/>
    <p:sldLayoutId id="2147483764" r:id="rId7"/>
    <p:sldLayoutId id="2147483765" r:id="rId8"/>
    <p:sldLayoutId id="2147484269" r:id="rId9"/>
    <p:sldLayoutId id="2147484270" r:id="rId10"/>
    <p:sldLayoutId id="2147484271" r:id="rId11"/>
    <p:sldLayoutId id="2147484272" r:id="rId12"/>
    <p:sldLayoutId id="2147484273" r:id="rId13"/>
    <p:sldLayoutId id="2147484274" r:id="rId14"/>
    <p:sldLayoutId id="2147484275"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653710418"/>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4393"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 id="2147483810" r:id="rId28"/>
    <p:sldLayoutId id="2147483811" r:id="rId29"/>
    <p:sldLayoutId id="2147483812" r:id="rId30"/>
    <p:sldLayoutId id="2147483813" r:id="rId31"/>
    <p:sldLayoutId id="2147483814" r:id="rId3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37252249"/>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093" r:id="rId8"/>
    <p:sldLayoutId id="2147484184" r:id="rId9"/>
    <p:sldLayoutId id="2147484185" r:id="rId10"/>
    <p:sldLayoutId id="2147484186" r:id="rId11"/>
    <p:sldLayoutId id="2147484187" r:id="rId12"/>
    <p:sldLayoutId id="2147484188" r:id="rId13"/>
    <p:sldLayoutId id="2147484189" r:id="rId14"/>
    <p:sldLayoutId id="2147484190" r:id="rId15"/>
    <p:sldLayoutId id="2147484191" r:id="rId16"/>
    <p:sldLayoutId id="2147484192" r:id="rId17"/>
    <p:sldLayoutId id="2147484193" r:id="rId18"/>
    <p:sldLayoutId id="2147484194" r:id="rId19"/>
    <p:sldLayoutId id="2147484195" r:id="rId20"/>
    <p:sldLayoutId id="2147484196" r:id="rId21"/>
    <p:sldLayoutId id="2147484197" r:id="rId22"/>
    <p:sldLayoutId id="2147484198" r:id="rId23"/>
    <p:sldLayoutId id="2147484199" r:id="rId24"/>
    <p:sldLayoutId id="2147484200" r:id="rId25"/>
    <p:sldLayoutId id="2147484201" r:id="rId26"/>
    <p:sldLayoutId id="2147484174" r:id="rId27"/>
    <p:sldLayoutId id="2147484175" r:id="rId28"/>
    <p:sldLayoutId id="2147484202" r:id="rId29"/>
    <p:sldLayoutId id="2147484206" r:id="rId30"/>
    <p:sldLayoutId id="2147484207" r:id="rId31"/>
    <p:sldLayoutId id="2147484209" r:id="rId32"/>
    <p:sldLayoutId id="2147484210" r:id="rId33"/>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08094815"/>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 id="2147484228" r:id="rId17"/>
    <p:sldLayoutId id="2147484229" r:id="rId18"/>
    <p:sldLayoutId id="2147484230" r:id="rId19"/>
    <p:sldLayoutId id="2147483759" r:id="rId20"/>
    <p:sldLayoutId id="2147484231" r:id="rId21"/>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949902842"/>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 id="2147484247" r:id="rId15"/>
    <p:sldLayoutId id="2147484248" r:id="rId16"/>
    <p:sldLayoutId id="2147484249" r:id="rId17"/>
    <p:sldLayoutId id="2147484250" r:id="rId18"/>
    <p:sldLayoutId id="2147484251" r:id="rId19"/>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xml"/><Relationship Id="rId1" Type="http://schemas.openxmlformats.org/officeDocument/2006/relationships/slideLayout" Target="../slideLayouts/slideLayout231.xml"/><Relationship Id="rId5" Type="http://schemas.openxmlformats.org/officeDocument/2006/relationships/hyperlink" Target="mailto:koakepan@microsoft.com" TargetMode="External"/><Relationship Id="rId4" Type="http://schemas.openxmlformats.org/officeDocument/2006/relationships/image" Target="../media/image76.png"/></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power-bi/service-admin-premium-manage" TargetMode="External"/><Relationship Id="rId2" Type="http://schemas.openxmlformats.org/officeDocument/2006/relationships/notesSlide" Target="../notesSlides/notesSlide7.xml"/><Relationship Id="rId1" Type="http://schemas.openxmlformats.org/officeDocument/2006/relationships/slideLayout" Target="../slideLayouts/slideLayout17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7.xml"/></Relationships>
</file>

<file path=ppt/slides/_rels/slide12.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9.xml"/><Relationship Id="rId1" Type="http://schemas.openxmlformats.org/officeDocument/2006/relationships/slideLayout" Target="../slideLayouts/slideLayout192.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3.xml"/></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94.png"/><Relationship Id="rId4" Type="http://schemas.openxmlformats.org/officeDocument/2006/relationships/image" Target="../media/image79.png"/></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95.png"/><Relationship Id="rId4"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hyperlink" Target="https://support.powerbi.com/knowledgebase/topics/88770-services-in-power-bi" TargetMode="External"/><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78.png"/><Relationship Id="rId7" Type="http://schemas.openxmlformats.org/officeDocument/2006/relationships/image" Target="../media/image99.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79.png"/><Relationship Id="rId9" Type="http://schemas.openxmlformats.org/officeDocument/2006/relationships/image" Target="../media/image101.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mailto:koakepan@micrsoft.com" TargetMode="External"/><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60.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www.linkedin.com/in/korkridakepan/" TargetMode="External"/><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04.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05.png"/><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04.png"/><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06.png"/><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04.png"/><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04.png"/><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04.png"/><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3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2.xml"/></Relationships>
</file>

<file path=ppt/slides/_rels/slide9.xml.rels><?xml version="1.0" encoding="UTF-8" standalone="yes"?>
<Relationships xmlns="http://schemas.openxmlformats.org/package/2006/relationships"><Relationship Id="rId3" Type="http://schemas.openxmlformats.org/officeDocument/2006/relationships/hyperlink" Target="https://powerbi.microsoft.com/en-us/calculator/" TargetMode="External"/><Relationship Id="rId2" Type="http://schemas.openxmlformats.org/officeDocument/2006/relationships/notesSlide" Target="../notesSlides/notesSlide6.xml"/><Relationship Id="rId1" Type="http://schemas.openxmlformats.org/officeDocument/2006/relationships/slideLayout" Target="../slideLayouts/slideLayout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0C6F02C-4AD3-D949-9793-8C32DAE6102A}"/>
              </a:ext>
            </a:extLst>
          </p:cNvPr>
          <p:cNvSpPr/>
          <p:nvPr/>
        </p:nvSpPr>
        <p:spPr>
          <a:xfrm>
            <a:off x="375473" y="2859614"/>
            <a:ext cx="7019626" cy="1138773"/>
          </a:xfrm>
          <a:prstGeom prst="rect">
            <a:avLst/>
          </a:prstGeom>
        </p:spPr>
        <p:txBody>
          <a:bodyPr>
            <a:noAutofit/>
          </a:bodyPr>
          <a:lstStyle/>
          <a:p>
            <a:r>
              <a:rPr lang="en-US" sz="3200" b="1" dirty="0">
                <a:latin typeface="+mj-lt"/>
                <a:cs typeface="Segoe UI" panose="020B0502040204020203" pitchFamily="34" charset="0"/>
              </a:rPr>
              <a:t>Introducing Power BI</a:t>
            </a:r>
            <a:endParaRPr lang="tr-TR" sz="2400" dirty="0">
              <a:latin typeface="+mj-lt"/>
              <a:cs typeface="Segoe UI" panose="020B0502040204020203" pitchFamily="34" charset="0"/>
            </a:endParaRPr>
          </a:p>
        </p:txBody>
      </p:sp>
      <p:sp>
        <p:nvSpPr>
          <p:cNvPr id="10" name="Oval 9">
            <a:extLst>
              <a:ext uri="{FF2B5EF4-FFF2-40B4-BE49-F238E27FC236}">
                <a16:creationId xmlns:a16="http://schemas.microsoft.com/office/drawing/2014/main" id="{70E628E1-08A4-6C40-915E-E2F2EC1C46A7}"/>
              </a:ext>
            </a:extLst>
          </p:cNvPr>
          <p:cNvSpPr/>
          <p:nvPr/>
        </p:nvSpPr>
        <p:spPr>
          <a:xfrm rot="16200000">
            <a:off x="408202" y="436374"/>
            <a:ext cx="1344118" cy="1344118"/>
          </a:xfrm>
          <a:prstGeom prst="ellipse">
            <a:avLst/>
          </a:prstGeom>
          <a:noFill/>
          <a:ln w="38100">
            <a:gradFill flip="none" rotWithShape="1">
              <a:gsLst>
                <a:gs pos="0">
                  <a:srgbClr val="557FC6"/>
                </a:gs>
                <a:gs pos="35000">
                  <a:srgbClr val="6E96E2"/>
                </a:gs>
                <a:gs pos="83000">
                  <a:srgbClr val="0070C0"/>
                </a:gs>
                <a:gs pos="100000">
                  <a:srgbClr val="74A5F4"/>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2" name="Picture 11">
            <a:extLst>
              <a:ext uri="{FF2B5EF4-FFF2-40B4-BE49-F238E27FC236}">
                <a16:creationId xmlns:a16="http://schemas.microsoft.com/office/drawing/2014/main" id="{969F3813-99A6-F248-AC4C-6E4CB2FAD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149" y="720707"/>
            <a:ext cx="1010204" cy="775449"/>
          </a:xfrm>
          <a:prstGeom prst="rect">
            <a:avLst/>
          </a:prstGeom>
        </p:spPr>
      </p:pic>
      <p:cxnSp>
        <p:nvCxnSpPr>
          <p:cNvPr id="16" name="Straight Connector 15">
            <a:extLst>
              <a:ext uri="{FF2B5EF4-FFF2-40B4-BE49-F238E27FC236}">
                <a16:creationId xmlns:a16="http://schemas.microsoft.com/office/drawing/2014/main" id="{11966905-4D69-914E-A96C-8F66AAD2D30A}"/>
              </a:ext>
            </a:extLst>
          </p:cNvPr>
          <p:cNvCxnSpPr>
            <a:cxnSpLocks/>
            <a:stCxn id="10" idx="1"/>
          </p:cNvCxnSpPr>
          <p:nvPr/>
        </p:nvCxnSpPr>
        <p:spPr>
          <a:xfrm flipH="1">
            <a:off x="-223284" y="1583650"/>
            <a:ext cx="828328" cy="877787"/>
          </a:xfrm>
          <a:prstGeom prst="line">
            <a:avLst/>
          </a:prstGeom>
          <a:ln w="38100">
            <a:gradFill>
              <a:gsLst>
                <a:gs pos="34000">
                  <a:srgbClr val="0974C3"/>
                </a:gs>
                <a:gs pos="80000">
                  <a:srgbClr val="FFFFFF">
                    <a:lumMod val="41000"/>
                    <a:lumOff val="59000"/>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967136A-5D6D-704B-B67F-95D8E4468C5B}"/>
              </a:ext>
            </a:extLst>
          </p:cNvPr>
          <p:cNvCxnSpPr>
            <a:cxnSpLocks/>
            <a:stCxn id="10" idx="5"/>
          </p:cNvCxnSpPr>
          <p:nvPr/>
        </p:nvCxnSpPr>
        <p:spPr>
          <a:xfrm flipV="1">
            <a:off x="1555478" y="-142233"/>
            <a:ext cx="680661" cy="775449"/>
          </a:xfrm>
          <a:prstGeom prst="line">
            <a:avLst/>
          </a:prstGeom>
          <a:ln w="12700">
            <a:gradFill>
              <a:gsLst>
                <a:gs pos="100000">
                  <a:srgbClr val="FFFFFF">
                    <a:alpha val="0"/>
                  </a:srgbClr>
                </a:gs>
                <a:gs pos="0">
                  <a:srgbClr val="6189D3"/>
                </a:gs>
              </a:gsLst>
              <a:lin ang="5400000" scaled="1"/>
            </a:gra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1D5E5E7-EB70-DD4F-999B-F31E397C0C9F}"/>
              </a:ext>
            </a:extLst>
          </p:cNvPr>
          <p:cNvCxnSpPr>
            <a:cxnSpLocks/>
            <a:stCxn id="10" idx="7"/>
          </p:cNvCxnSpPr>
          <p:nvPr/>
        </p:nvCxnSpPr>
        <p:spPr>
          <a:xfrm flipH="1" flipV="1">
            <a:off x="-888936" y="-415550"/>
            <a:ext cx="1493980" cy="1048766"/>
          </a:xfrm>
          <a:prstGeom prst="line">
            <a:avLst/>
          </a:prstGeom>
          <a:ln w="38100">
            <a:gradFill>
              <a:gsLst>
                <a:gs pos="34000">
                  <a:srgbClr val="3581CE"/>
                </a:gs>
                <a:gs pos="80000">
                  <a:srgbClr val="85A6F1">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8E896C3-C70B-F349-9F76-070FEA61048E}"/>
              </a:ext>
            </a:extLst>
          </p:cNvPr>
          <p:cNvCxnSpPr>
            <a:cxnSpLocks/>
            <a:stCxn id="10" idx="4"/>
          </p:cNvCxnSpPr>
          <p:nvPr/>
        </p:nvCxnSpPr>
        <p:spPr>
          <a:xfrm>
            <a:off x="1752320" y="1108433"/>
            <a:ext cx="302324" cy="0"/>
          </a:xfrm>
          <a:prstGeom prst="line">
            <a:avLst/>
          </a:prstGeom>
          <a:ln w="12700">
            <a:gradFill>
              <a:gsLst>
                <a:gs pos="77000">
                  <a:srgbClr val="0671C0"/>
                </a:gs>
                <a:gs pos="16000">
                  <a:srgbClr val="6D95E1"/>
                </a:gs>
              </a:gsLst>
              <a:lin ang="0" scaled="0"/>
            </a:gradFill>
            <a:tailEnd type="ova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7697F1A-5FE6-5848-BFEC-E98C56923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083" y="5891423"/>
            <a:ext cx="1860666" cy="682244"/>
          </a:xfrm>
          <a:prstGeom prst="rect">
            <a:avLst/>
          </a:prstGeom>
        </p:spPr>
      </p:pic>
      <p:sp>
        <p:nvSpPr>
          <p:cNvPr id="2" name="Text Placeholder 4">
            <a:extLst>
              <a:ext uri="{FF2B5EF4-FFF2-40B4-BE49-F238E27FC236}">
                <a16:creationId xmlns:a16="http://schemas.microsoft.com/office/drawing/2014/main" id="{2C3E54FF-ED7A-4CB6-8FBE-A76F4E65969A}"/>
              </a:ext>
            </a:extLst>
          </p:cNvPr>
          <p:cNvSpPr txBox="1">
            <a:spLocks/>
          </p:cNvSpPr>
          <p:nvPr/>
        </p:nvSpPr>
        <p:spPr>
          <a:xfrm>
            <a:off x="375473" y="4280045"/>
            <a:ext cx="5413394" cy="1046440"/>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spc="-13" dirty="0">
                <a:solidFill>
                  <a:schemeClr val="tx1"/>
                </a:solidFill>
                <a:latin typeface="+mn-lt"/>
                <a:ea typeface="ＭＳ Ｐゴシック" charset="0"/>
                <a:cs typeface="Segoe UI" panose="020B0502040204020203" pitchFamily="34" charset="0"/>
              </a:rPr>
              <a:t>Kyle Akepanidtaworn</a:t>
            </a:r>
          </a:p>
          <a:p>
            <a:r>
              <a:rPr lang="en-US" sz="1400" spc="-13" dirty="0">
                <a:solidFill>
                  <a:schemeClr val="tx1"/>
                </a:solidFill>
                <a:latin typeface="+mn-lt"/>
                <a:ea typeface="ＭＳ Ｐゴシック" charset="0"/>
                <a:cs typeface="Segoe UI" panose="020B0502040204020203" pitchFamily="34" charset="0"/>
              </a:rPr>
              <a:t>Global Cloud Solution Architect (Data Platform &amp; AI) </a:t>
            </a:r>
          </a:p>
          <a:p>
            <a:r>
              <a:rPr lang="en-US" sz="1400" spc="-13" dirty="0">
                <a:solidFill>
                  <a:schemeClr val="tx1"/>
                </a:solidFill>
                <a:latin typeface="+mn-lt"/>
                <a:ea typeface="ＭＳ Ｐゴシック" charset="0"/>
                <a:cs typeface="Segoe UI" panose="020B0502040204020203" pitchFamily="34" charset="0"/>
              </a:rPr>
              <a:t>GSMO Digital Transformation Partnerships Team</a:t>
            </a:r>
          </a:p>
          <a:p>
            <a:r>
              <a:rPr lang="en-US" sz="1400" spc="-13" dirty="0">
                <a:solidFill>
                  <a:schemeClr val="tx1"/>
                </a:solidFill>
                <a:latin typeface="+mn-lt"/>
                <a:ea typeface="ＭＳ Ｐゴシック" charset="0"/>
                <a:cs typeface="Segoe UI" panose="020B0502040204020203" pitchFamily="34" charset="0"/>
                <a:hlinkClick r:id="rId5"/>
              </a:rPr>
              <a:t>koakepan@microsoft.com</a:t>
            </a:r>
            <a:r>
              <a:rPr lang="en-US" sz="1400" spc="-13" dirty="0">
                <a:solidFill>
                  <a:schemeClr val="tx1"/>
                </a:solidFill>
                <a:latin typeface="+mn-lt"/>
                <a:ea typeface="ＭＳ Ｐゴシック" charset="0"/>
                <a:cs typeface="Segoe UI" panose="020B0502040204020203" pitchFamily="34" charset="0"/>
              </a:rPr>
              <a:t> </a:t>
            </a:r>
          </a:p>
        </p:txBody>
      </p:sp>
    </p:spTree>
    <p:extLst>
      <p:ext uri="{BB962C8B-B14F-4D97-AF65-F5344CB8AC3E}">
        <p14:creationId xmlns:p14="http://schemas.microsoft.com/office/powerpoint/2010/main" val="3331136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C8373AA-99BF-408B-95CF-F38B0C21ED7C}"/>
              </a:ext>
            </a:extLst>
          </p:cNvPr>
          <p:cNvGrpSpPr/>
          <p:nvPr/>
        </p:nvGrpSpPr>
        <p:grpSpPr>
          <a:xfrm>
            <a:off x="269241" y="1477439"/>
            <a:ext cx="11624955" cy="3999738"/>
            <a:chOff x="274639" y="1280715"/>
            <a:chExt cx="11858060" cy="4079941"/>
          </a:xfrm>
        </p:grpSpPr>
        <p:sp>
          <p:nvSpPr>
            <p:cNvPr id="14" name="Rectangle 13"/>
            <p:cNvSpPr/>
            <p:nvPr/>
          </p:nvSpPr>
          <p:spPr>
            <a:xfrm>
              <a:off x="6258602" y="1336114"/>
              <a:ext cx="3402226" cy="424732"/>
            </a:xfrm>
            <a:prstGeom prst="rect">
              <a:avLst/>
            </a:prstGeom>
          </p:spPr>
          <p:txBody>
            <a:bodyPr wrap="square" anchor="ctr" anchorCtr="0">
              <a:spAutoFit/>
            </a:bodyPr>
            <a:lstStyle/>
            <a:p>
              <a:pPr marL="0" lvl="1" algn="ctr" defTabSz="914178">
                <a:lnSpc>
                  <a:spcPct val="90000"/>
                </a:lnSpc>
                <a:defRPr/>
              </a:pPr>
              <a:r>
                <a:rPr lang="en-US" sz="2353">
                  <a:gradFill>
                    <a:gsLst>
                      <a:gs pos="1250">
                        <a:srgbClr val="353535"/>
                      </a:gs>
                      <a:gs pos="100000">
                        <a:srgbClr val="353535"/>
                      </a:gs>
                    </a:gsLst>
                    <a:lin ang="5400000" scaled="0"/>
                  </a:gradFill>
                  <a:latin typeface="Segoe UI Light"/>
                  <a:cs typeface="Segoe UI" panose="020B0502040204020203" pitchFamily="34" charset="0"/>
                </a:rPr>
                <a:t>Deployment option</a:t>
              </a:r>
            </a:p>
          </p:txBody>
        </p:sp>
        <p:sp>
          <p:nvSpPr>
            <p:cNvPr id="16" name="Rectangle 15"/>
            <p:cNvSpPr/>
            <p:nvPr/>
          </p:nvSpPr>
          <p:spPr>
            <a:xfrm>
              <a:off x="6705601" y="1834396"/>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PaaS</a:t>
              </a:r>
            </a:p>
          </p:txBody>
        </p:sp>
        <p:sp>
          <p:nvSpPr>
            <p:cNvPr id="15" name="Rectangle 14"/>
            <p:cNvSpPr/>
            <p:nvPr/>
          </p:nvSpPr>
          <p:spPr bwMode="auto">
            <a:xfrm>
              <a:off x="6705601" y="1769356"/>
              <a:ext cx="2468880" cy="0"/>
            </a:xfrm>
            <a:prstGeom prst="rect">
              <a:avLst/>
            </a:prstGeom>
            <a:noFill/>
            <a:ln w="539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1" rIns="0" bIns="45721" numCol="1" rtlCol="0" anchor="ctr" anchorCtr="0" compatLnSpc="1">
              <a:prstTxWarp prst="textNoShape">
                <a:avLst/>
              </a:prstTxWarp>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34" name="Rectangle 33"/>
            <p:cNvSpPr/>
            <p:nvPr/>
          </p:nvSpPr>
          <p:spPr>
            <a:xfrm>
              <a:off x="6705601" y="2306105"/>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PaaS</a:t>
              </a:r>
            </a:p>
          </p:txBody>
        </p:sp>
        <p:sp>
          <p:nvSpPr>
            <p:cNvPr id="35" name="Rectangle 34"/>
            <p:cNvSpPr/>
            <p:nvPr/>
          </p:nvSpPr>
          <p:spPr bwMode="auto">
            <a:xfrm>
              <a:off x="6705601" y="2241065"/>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41" name="Rectangle 40"/>
            <p:cNvSpPr/>
            <p:nvPr/>
          </p:nvSpPr>
          <p:spPr>
            <a:xfrm>
              <a:off x="6705601" y="2777814"/>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PaaS</a:t>
              </a:r>
            </a:p>
          </p:txBody>
        </p:sp>
        <p:sp>
          <p:nvSpPr>
            <p:cNvPr id="42" name="Rectangle 41"/>
            <p:cNvSpPr/>
            <p:nvPr/>
          </p:nvSpPr>
          <p:spPr bwMode="auto">
            <a:xfrm>
              <a:off x="6705601" y="2712774"/>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57" name="Rectangle 56"/>
            <p:cNvSpPr/>
            <p:nvPr/>
          </p:nvSpPr>
          <p:spPr>
            <a:xfrm>
              <a:off x="6705601" y="3249523"/>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SaaS or PaaS</a:t>
              </a:r>
            </a:p>
          </p:txBody>
        </p:sp>
        <p:sp>
          <p:nvSpPr>
            <p:cNvPr id="58" name="Rectangle 57"/>
            <p:cNvSpPr/>
            <p:nvPr/>
          </p:nvSpPr>
          <p:spPr>
            <a:xfrm>
              <a:off x="6705601" y="3721232"/>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SaaS or PaaS</a:t>
              </a:r>
            </a:p>
          </p:txBody>
        </p:sp>
        <p:sp>
          <p:nvSpPr>
            <p:cNvPr id="59" name="Rectangle 58"/>
            <p:cNvSpPr/>
            <p:nvPr/>
          </p:nvSpPr>
          <p:spPr bwMode="auto">
            <a:xfrm>
              <a:off x="6705601" y="3656192"/>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60" name="Rectangle 59"/>
            <p:cNvSpPr/>
            <p:nvPr/>
          </p:nvSpPr>
          <p:spPr>
            <a:xfrm>
              <a:off x="6705601" y="4192937"/>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SaaS or PaaS</a:t>
              </a:r>
            </a:p>
          </p:txBody>
        </p:sp>
        <p:sp>
          <p:nvSpPr>
            <p:cNvPr id="61" name="Rectangle 60"/>
            <p:cNvSpPr/>
            <p:nvPr/>
          </p:nvSpPr>
          <p:spPr bwMode="auto">
            <a:xfrm>
              <a:off x="6705601" y="4127901"/>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72" name="Rectangle 71"/>
            <p:cNvSpPr/>
            <p:nvPr/>
          </p:nvSpPr>
          <p:spPr bwMode="auto">
            <a:xfrm>
              <a:off x="6705601" y="3184483"/>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18" name="Rectangle 17"/>
            <p:cNvSpPr/>
            <p:nvPr/>
          </p:nvSpPr>
          <p:spPr>
            <a:xfrm>
              <a:off x="3901441" y="1280715"/>
              <a:ext cx="2468880" cy="480131"/>
            </a:xfrm>
            <a:prstGeom prst="rect">
              <a:avLst/>
            </a:prstGeom>
          </p:spPr>
          <p:txBody>
            <a:bodyPr wrap="square" anchor="ctr" anchorCtr="0">
              <a:spAutoFit/>
            </a:bodyPr>
            <a:lstStyle/>
            <a:p>
              <a:pPr marL="0" lvl="1" algn="ctr" defTabSz="914178">
                <a:lnSpc>
                  <a:spcPct val="90000"/>
                </a:lnSpc>
                <a:defRPr/>
              </a:pPr>
              <a:r>
                <a:rPr lang="en-US" sz="2353">
                  <a:gradFill>
                    <a:gsLst>
                      <a:gs pos="1250">
                        <a:srgbClr val="353535"/>
                      </a:gs>
                      <a:gs pos="100000">
                        <a:srgbClr val="353535"/>
                      </a:gs>
                    </a:gsLst>
                    <a:lin ang="5400000" scaled="0"/>
                  </a:gradFill>
                  <a:latin typeface="Segoe UI Light"/>
                  <a:cs typeface="Segoe UI" panose="020B0502040204020203" pitchFamily="34" charset="0"/>
                </a:rPr>
                <a:t>Virtual</a:t>
              </a:r>
              <a:r>
                <a:rPr lang="en-US" sz="2745">
                  <a:gradFill>
                    <a:gsLst>
                      <a:gs pos="1250">
                        <a:srgbClr val="353535"/>
                      </a:gs>
                      <a:gs pos="100000">
                        <a:srgbClr val="353535"/>
                      </a:gs>
                    </a:gsLst>
                    <a:lin ang="5400000" scaled="0"/>
                  </a:gradFill>
                  <a:latin typeface="Segoe UI Light"/>
                  <a:cs typeface="Segoe UI" panose="020B0502040204020203" pitchFamily="34" charset="0"/>
                </a:rPr>
                <a:t> </a:t>
              </a:r>
              <a:r>
                <a:rPr lang="en-US" sz="2353">
                  <a:gradFill>
                    <a:gsLst>
                      <a:gs pos="1250">
                        <a:srgbClr val="353535"/>
                      </a:gs>
                      <a:gs pos="100000">
                        <a:srgbClr val="353535"/>
                      </a:gs>
                    </a:gsLst>
                    <a:lin ang="5400000" scaled="0"/>
                  </a:gradFill>
                  <a:latin typeface="Segoe UI Light"/>
                  <a:cs typeface="Segoe UI" panose="020B0502040204020203" pitchFamily="34" charset="0"/>
                </a:rPr>
                <a:t>cores</a:t>
              </a:r>
              <a:r>
                <a:rPr lang="en-US" sz="1765" baseline="3000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1</a:t>
              </a:r>
              <a:endParaRPr lang="en-US" sz="1765">
                <a:gradFill>
                  <a:gsLst>
                    <a:gs pos="1250">
                      <a:srgbClr val="353535"/>
                    </a:gs>
                    <a:gs pos="100000">
                      <a:srgbClr val="353535"/>
                    </a:gs>
                  </a:gsLst>
                  <a:lin ang="5400000" scaled="0"/>
                </a:gradFill>
                <a:latin typeface="Segoe UI Light"/>
                <a:cs typeface="Segoe UI" panose="020B0502040204020203" pitchFamily="34" charset="0"/>
              </a:endParaRPr>
            </a:p>
          </p:txBody>
        </p:sp>
        <p:sp>
          <p:nvSpPr>
            <p:cNvPr id="19" name="Rectangle 18"/>
            <p:cNvSpPr/>
            <p:nvPr/>
          </p:nvSpPr>
          <p:spPr bwMode="auto">
            <a:xfrm>
              <a:off x="3901441" y="1769356"/>
              <a:ext cx="2468880" cy="0"/>
            </a:xfrm>
            <a:prstGeom prst="rect">
              <a:avLst/>
            </a:prstGeom>
            <a:noFill/>
            <a:ln w="539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1" rIns="0" bIns="45721" numCol="1" rtlCol="0" anchor="ctr" anchorCtr="0" compatLnSpc="1">
              <a:prstTxWarp prst="textNoShape">
                <a:avLst/>
              </a:prstTxWarp>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20" name="Rectangle 19"/>
            <p:cNvSpPr/>
            <p:nvPr/>
          </p:nvSpPr>
          <p:spPr>
            <a:xfrm>
              <a:off x="3901441" y="1834396"/>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1</a:t>
              </a:r>
            </a:p>
          </p:txBody>
        </p:sp>
        <p:sp>
          <p:nvSpPr>
            <p:cNvPr id="36" name="Rectangle 35"/>
            <p:cNvSpPr/>
            <p:nvPr/>
          </p:nvSpPr>
          <p:spPr bwMode="auto">
            <a:xfrm>
              <a:off x="3901441" y="2241065"/>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37" name="Rectangle 36"/>
            <p:cNvSpPr/>
            <p:nvPr/>
          </p:nvSpPr>
          <p:spPr>
            <a:xfrm>
              <a:off x="3901441" y="2306105"/>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2</a:t>
              </a:r>
            </a:p>
          </p:txBody>
        </p:sp>
        <p:sp>
          <p:nvSpPr>
            <p:cNvPr id="43" name="Rectangle 42"/>
            <p:cNvSpPr/>
            <p:nvPr/>
          </p:nvSpPr>
          <p:spPr bwMode="auto">
            <a:xfrm>
              <a:off x="3901441" y="2712774"/>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44" name="Rectangle 43"/>
            <p:cNvSpPr/>
            <p:nvPr/>
          </p:nvSpPr>
          <p:spPr>
            <a:xfrm>
              <a:off x="3901441" y="2777814"/>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4</a:t>
              </a:r>
            </a:p>
          </p:txBody>
        </p:sp>
        <p:sp>
          <p:nvSpPr>
            <p:cNvPr id="62" name="Rectangle 61"/>
            <p:cNvSpPr/>
            <p:nvPr/>
          </p:nvSpPr>
          <p:spPr>
            <a:xfrm>
              <a:off x="3901441" y="3249523"/>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8</a:t>
              </a:r>
            </a:p>
          </p:txBody>
        </p:sp>
        <p:sp>
          <p:nvSpPr>
            <p:cNvPr id="63" name="Rectangle 62"/>
            <p:cNvSpPr/>
            <p:nvPr/>
          </p:nvSpPr>
          <p:spPr bwMode="auto">
            <a:xfrm>
              <a:off x="3901441" y="3656192"/>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64" name="Rectangle 63"/>
            <p:cNvSpPr/>
            <p:nvPr/>
          </p:nvSpPr>
          <p:spPr>
            <a:xfrm>
              <a:off x="3901441" y="3721232"/>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16</a:t>
              </a:r>
            </a:p>
          </p:txBody>
        </p:sp>
        <p:sp>
          <p:nvSpPr>
            <p:cNvPr id="65" name="Rectangle 64"/>
            <p:cNvSpPr/>
            <p:nvPr/>
          </p:nvSpPr>
          <p:spPr bwMode="auto">
            <a:xfrm>
              <a:off x="3901441" y="4127901"/>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66" name="Rectangle 65"/>
            <p:cNvSpPr/>
            <p:nvPr/>
          </p:nvSpPr>
          <p:spPr>
            <a:xfrm>
              <a:off x="3901441" y="4192938"/>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32</a:t>
              </a:r>
            </a:p>
          </p:txBody>
        </p:sp>
        <p:sp>
          <p:nvSpPr>
            <p:cNvPr id="73" name="Rectangle 72"/>
            <p:cNvSpPr/>
            <p:nvPr/>
          </p:nvSpPr>
          <p:spPr bwMode="auto">
            <a:xfrm>
              <a:off x="3901441" y="3184483"/>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25" name="Rectangle 24"/>
            <p:cNvSpPr/>
            <p:nvPr/>
          </p:nvSpPr>
          <p:spPr>
            <a:xfrm>
              <a:off x="274639" y="1336114"/>
              <a:ext cx="3108960" cy="424732"/>
            </a:xfrm>
            <a:prstGeom prst="rect">
              <a:avLst/>
            </a:prstGeom>
          </p:spPr>
          <p:txBody>
            <a:bodyPr wrap="square" anchor="ctr" anchorCtr="0">
              <a:spAutoFit/>
            </a:bodyPr>
            <a:lstStyle/>
            <a:p>
              <a:pPr marL="0" lvl="1" algn="ctr" defTabSz="914178">
                <a:lnSpc>
                  <a:spcPct val="90000"/>
                </a:lnSpc>
                <a:defRPr/>
              </a:pPr>
              <a:r>
                <a:rPr lang="en-US" sz="2353">
                  <a:gradFill>
                    <a:gsLst>
                      <a:gs pos="1250">
                        <a:srgbClr val="353535"/>
                      </a:gs>
                      <a:gs pos="100000">
                        <a:srgbClr val="353535"/>
                      </a:gs>
                    </a:gsLst>
                    <a:lin ang="5400000" scaled="0"/>
                  </a:gradFill>
                  <a:latin typeface="Segoe UI Light"/>
                  <a:cs typeface="Segoe UI" panose="020B0502040204020203" pitchFamily="34" charset="0"/>
                </a:rPr>
                <a:t>Node</a:t>
              </a:r>
            </a:p>
          </p:txBody>
        </p:sp>
        <p:sp>
          <p:nvSpPr>
            <p:cNvPr id="26" name="Rectangle 25"/>
            <p:cNvSpPr/>
            <p:nvPr/>
          </p:nvSpPr>
          <p:spPr bwMode="auto">
            <a:xfrm>
              <a:off x="457201" y="1769356"/>
              <a:ext cx="3108960" cy="0"/>
            </a:xfrm>
            <a:prstGeom prst="rect">
              <a:avLst/>
            </a:prstGeom>
            <a:noFill/>
            <a:ln w="539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1" rIns="0" bIns="45721" numCol="1" rtlCol="0" anchor="ctr" anchorCtr="0" compatLnSpc="1">
              <a:prstTxWarp prst="textNoShape">
                <a:avLst/>
              </a:prstTxWarp>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27" name="Rectangle 26"/>
            <p:cNvSpPr/>
            <p:nvPr/>
          </p:nvSpPr>
          <p:spPr>
            <a:xfrm>
              <a:off x="457201" y="1834396"/>
              <a:ext cx="3292184" cy="341632"/>
            </a:xfrm>
            <a:prstGeom prst="rect">
              <a:avLst/>
            </a:prstGeom>
          </p:spPr>
          <p:txBody>
            <a:bodyPr wrap="square" anchor="ctr" anchorCtr="0">
              <a:spAutoFit/>
            </a:bodyPr>
            <a:lstStyle/>
            <a:p>
              <a:pPr defTabSz="914367">
                <a:lnSpc>
                  <a:spcPct val="90000"/>
                </a:lnSpc>
                <a:spcBef>
                  <a:spcPts val="587"/>
                </a:spcBef>
                <a:defRPr/>
              </a:pPr>
              <a:r>
                <a:rPr lang="en-US" sz="1765">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Power BI Premium EM1</a:t>
              </a:r>
              <a:r>
                <a:rPr lang="en-US" sz="1765" baseline="3000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3</a:t>
              </a:r>
              <a:endParaRPr lang="en-US" sz="1765">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38" name="Rectangle 37"/>
            <p:cNvSpPr/>
            <p:nvPr/>
          </p:nvSpPr>
          <p:spPr bwMode="auto">
            <a:xfrm>
              <a:off x="457201" y="2241065"/>
              <a:ext cx="310896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39" name="Rectangle 38"/>
            <p:cNvSpPr/>
            <p:nvPr/>
          </p:nvSpPr>
          <p:spPr>
            <a:xfrm>
              <a:off x="457201" y="2306106"/>
              <a:ext cx="3292184" cy="341632"/>
            </a:xfrm>
            <a:prstGeom prst="rect">
              <a:avLst/>
            </a:prstGeom>
          </p:spPr>
          <p:txBody>
            <a:bodyPr wrap="square" anchor="ctr" anchorCtr="0">
              <a:spAutoFit/>
            </a:bodyPr>
            <a:lstStyle/>
            <a:p>
              <a:pPr defTabSz="914367">
                <a:lnSpc>
                  <a:spcPct val="90000"/>
                </a:lnSpc>
                <a:spcBef>
                  <a:spcPts val="587"/>
                </a:spcBef>
                <a:defRPr/>
              </a:pPr>
              <a:r>
                <a:rPr lang="en-US" sz="1765">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Power BI Premium EM2</a:t>
              </a:r>
              <a:r>
                <a:rPr lang="en-US" sz="1765" baseline="3000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3</a:t>
              </a:r>
              <a:endParaRPr lang="en-US" sz="1765">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 name="Rectangle 44"/>
            <p:cNvSpPr/>
            <p:nvPr/>
          </p:nvSpPr>
          <p:spPr bwMode="auto">
            <a:xfrm>
              <a:off x="457201" y="2712774"/>
              <a:ext cx="310896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46" name="Rectangle 45"/>
            <p:cNvSpPr/>
            <p:nvPr/>
          </p:nvSpPr>
          <p:spPr>
            <a:xfrm>
              <a:off x="457201" y="2763965"/>
              <a:ext cx="3292184" cy="369332"/>
            </a:xfrm>
            <a:prstGeom prst="rect">
              <a:avLst/>
            </a:prstGeom>
          </p:spPr>
          <p:txBody>
            <a:bodyPr wrap="square" anchor="ctr" anchorCtr="0">
              <a:spAutoFit/>
            </a:bodyPr>
            <a:lstStyle/>
            <a:p>
              <a:pPr defTabSz="914367">
                <a:lnSpc>
                  <a:spcPct val="90000"/>
                </a:lnSpc>
                <a:spcBef>
                  <a:spcPts val="587"/>
                </a:spcBef>
                <a:defRPr/>
              </a:pPr>
              <a:r>
                <a:rPr lang="en-US" sz="1765">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Power BI Premium</a:t>
              </a:r>
              <a:r>
                <a:rPr lang="en-US" sz="1961">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a:t>
              </a:r>
              <a:r>
                <a:rPr lang="en-US" sz="1765">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EM3</a:t>
              </a:r>
              <a:r>
                <a:rPr lang="en-US" sz="1765" baseline="3000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3</a:t>
              </a:r>
            </a:p>
          </p:txBody>
        </p:sp>
        <p:sp>
          <p:nvSpPr>
            <p:cNvPr id="67" name="Rectangle 66"/>
            <p:cNvSpPr/>
            <p:nvPr/>
          </p:nvSpPr>
          <p:spPr>
            <a:xfrm>
              <a:off x="457201" y="3249523"/>
              <a:ext cx="3108960" cy="341632"/>
            </a:xfrm>
            <a:prstGeom prst="rect">
              <a:avLst/>
            </a:prstGeom>
          </p:spPr>
          <p:txBody>
            <a:bodyPr wrap="square" anchor="ctr" anchorCtr="0">
              <a:spAutoFit/>
            </a:bodyPr>
            <a:lstStyle/>
            <a:p>
              <a:pPr defTabSz="914367">
                <a:lnSpc>
                  <a:spcPct val="90000"/>
                </a:lnSpc>
                <a:spcBef>
                  <a:spcPts val="587"/>
                </a:spcBef>
                <a:defRPr/>
              </a:pPr>
              <a:r>
                <a:rPr lang="en-US" sz="1765">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Power BI Premium P1</a:t>
              </a:r>
            </a:p>
          </p:txBody>
        </p:sp>
        <p:sp>
          <p:nvSpPr>
            <p:cNvPr id="68" name="Rectangle 67"/>
            <p:cNvSpPr/>
            <p:nvPr/>
          </p:nvSpPr>
          <p:spPr bwMode="auto">
            <a:xfrm>
              <a:off x="457201" y="3656192"/>
              <a:ext cx="310896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69" name="Rectangle 68"/>
            <p:cNvSpPr/>
            <p:nvPr/>
          </p:nvSpPr>
          <p:spPr>
            <a:xfrm>
              <a:off x="457201" y="3721232"/>
              <a:ext cx="3108960" cy="341632"/>
            </a:xfrm>
            <a:prstGeom prst="rect">
              <a:avLst/>
            </a:prstGeom>
          </p:spPr>
          <p:txBody>
            <a:bodyPr wrap="square" anchor="ctr" anchorCtr="0">
              <a:spAutoFit/>
            </a:bodyPr>
            <a:lstStyle/>
            <a:p>
              <a:pPr defTabSz="914367">
                <a:lnSpc>
                  <a:spcPct val="90000"/>
                </a:lnSpc>
                <a:spcBef>
                  <a:spcPts val="587"/>
                </a:spcBef>
                <a:defRPr/>
              </a:pPr>
              <a:r>
                <a:rPr lang="en-US" sz="1765">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Power BI Premium P2</a:t>
              </a:r>
            </a:p>
          </p:txBody>
        </p:sp>
        <p:sp>
          <p:nvSpPr>
            <p:cNvPr id="70" name="Rectangle 69"/>
            <p:cNvSpPr/>
            <p:nvPr/>
          </p:nvSpPr>
          <p:spPr bwMode="auto">
            <a:xfrm>
              <a:off x="457201" y="4127901"/>
              <a:ext cx="310896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71" name="Rectangle 70"/>
            <p:cNvSpPr/>
            <p:nvPr/>
          </p:nvSpPr>
          <p:spPr>
            <a:xfrm>
              <a:off x="457201" y="4192937"/>
              <a:ext cx="3108960" cy="341632"/>
            </a:xfrm>
            <a:prstGeom prst="rect">
              <a:avLst/>
            </a:prstGeom>
          </p:spPr>
          <p:txBody>
            <a:bodyPr wrap="square" anchor="ctr" anchorCtr="0">
              <a:spAutoFit/>
            </a:bodyPr>
            <a:lstStyle/>
            <a:p>
              <a:pPr defTabSz="914367">
                <a:lnSpc>
                  <a:spcPct val="90000"/>
                </a:lnSpc>
                <a:spcBef>
                  <a:spcPts val="587"/>
                </a:spcBef>
                <a:defRPr/>
              </a:pPr>
              <a:r>
                <a:rPr lang="en-US" sz="1765">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Power BI Premium P3</a:t>
              </a:r>
            </a:p>
          </p:txBody>
        </p:sp>
        <p:sp>
          <p:nvSpPr>
            <p:cNvPr id="74" name="Rectangle 73"/>
            <p:cNvSpPr/>
            <p:nvPr/>
          </p:nvSpPr>
          <p:spPr bwMode="auto">
            <a:xfrm>
              <a:off x="457201" y="3184483"/>
              <a:ext cx="310896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75" name="Rectangle 74"/>
            <p:cNvSpPr/>
            <p:nvPr/>
          </p:nvSpPr>
          <p:spPr>
            <a:xfrm>
              <a:off x="9478257" y="1280715"/>
              <a:ext cx="2654442" cy="480131"/>
            </a:xfrm>
            <a:prstGeom prst="rect">
              <a:avLst/>
            </a:prstGeom>
          </p:spPr>
          <p:txBody>
            <a:bodyPr wrap="square" anchor="ctr" anchorCtr="0">
              <a:spAutoFit/>
            </a:bodyPr>
            <a:lstStyle/>
            <a:p>
              <a:pPr marL="0" lvl="1" algn="ctr" defTabSz="914178">
                <a:lnSpc>
                  <a:spcPct val="90000"/>
                </a:lnSpc>
                <a:defRPr/>
              </a:pPr>
              <a:r>
                <a:rPr lang="en-US" sz="2353">
                  <a:gradFill>
                    <a:gsLst>
                      <a:gs pos="1250">
                        <a:srgbClr val="353535"/>
                      </a:gs>
                      <a:gs pos="100000">
                        <a:srgbClr val="353535"/>
                      </a:gs>
                    </a:gsLst>
                    <a:lin ang="5400000" scaled="0"/>
                  </a:gradFill>
                  <a:latin typeface="Segoe UI Light"/>
                  <a:cs typeface="Segoe UI" panose="020B0502040204020203" pitchFamily="34" charset="0"/>
                </a:rPr>
                <a:t>Price</a:t>
              </a:r>
              <a:r>
                <a:rPr lang="en-US" sz="2745">
                  <a:gradFill>
                    <a:gsLst>
                      <a:gs pos="1250">
                        <a:srgbClr val="353535"/>
                      </a:gs>
                      <a:gs pos="100000">
                        <a:srgbClr val="353535"/>
                      </a:gs>
                    </a:gsLst>
                    <a:lin ang="5400000" scaled="0"/>
                  </a:gradFill>
                  <a:latin typeface="Segoe UI Light"/>
                  <a:cs typeface="Segoe UI" panose="020B0502040204020203" pitchFamily="34" charset="0"/>
                </a:rPr>
                <a:t> </a:t>
              </a:r>
              <a:r>
                <a:rPr lang="en-US" sz="2353">
                  <a:gradFill>
                    <a:gsLst>
                      <a:gs pos="1250">
                        <a:srgbClr val="353535"/>
                      </a:gs>
                      <a:gs pos="100000">
                        <a:srgbClr val="353535"/>
                      </a:gs>
                    </a:gsLst>
                    <a:lin ang="5400000" scaled="0"/>
                  </a:gradFill>
                  <a:latin typeface="Segoe UI Light"/>
                  <a:cs typeface="Segoe UI" panose="020B0502040204020203" pitchFamily="34" charset="0"/>
                </a:rPr>
                <a:t>per</a:t>
              </a:r>
              <a:r>
                <a:rPr lang="en-US" sz="2745">
                  <a:gradFill>
                    <a:gsLst>
                      <a:gs pos="1250">
                        <a:srgbClr val="353535"/>
                      </a:gs>
                      <a:gs pos="100000">
                        <a:srgbClr val="353535"/>
                      </a:gs>
                    </a:gsLst>
                    <a:lin ang="5400000" scaled="0"/>
                  </a:gradFill>
                  <a:latin typeface="Segoe UI Light"/>
                  <a:cs typeface="Segoe UI" panose="020B0502040204020203" pitchFamily="34" charset="0"/>
                </a:rPr>
                <a:t> </a:t>
              </a:r>
              <a:r>
                <a:rPr lang="en-US" sz="2353">
                  <a:gradFill>
                    <a:gsLst>
                      <a:gs pos="1250">
                        <a:srgbClr val="353535"/>
                      </a:gs>
                      <a:gs pos="100000">
                        <a:srgbClr val="353535"/>
                      </a:gs>
                    </a:gsLst>
                    <a:lin ang="5400000" scaled="0"/>
                  </a:gradFill>
                  <a:latin typeface="Segoe UI Light"/>
                  <a:cs typeface="Segoe UI" panose="020B0502040204020203" pitchFamily="34" charset="0"/>
                </a:rPr>
                <a:t>month</a:t>
              </a:r>
              <a:r>
                <a:rPr lang="en-US" sz="1765" baseline="3000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2</a:t>
              </a:r>
              <a:endParaRPr lang="en-US" sz="1765" baseline="30000">
                <a:gradFill>
                  <a:gsLst>
                    <a:gs pos="1250">
                      <a:srgbClr val="353535"/>
                    </a:gs>
                    <a:gs pos="100000">
                      <a:srgbClr val="353535"/>
                    </a:gs>
                  </a:gsLst>
                  <a:lin ang="5400000" scaled="0"/>
                </a:gradFill>
                <a:latin typeface="Segoe UI Light"/>
                <a:cs typeface="Segoe UI" panose="020B0502040204020203" pitchFamily="34" charset="0"/>
              </a:endParaRPr>
            </a:p>
          </p:txBody>
        </p:sp>
        <p:sp>
          <p:nvSpPr>
            <p:cNvPr id="76" name="Rectangle 75"/>
            <p:cNvSpPr/>
            <p:nvPr/>
          </p:nvSpPr>
          <p:spPr>
            <a:xfrm>
              <a:off x="9509761" y="1834396"/>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$625</a:t>
              </a:r>
            </a:p>
          </p:txBody>
        </p:sp>
        <p:sp>
          <p:nvSpPr>
            <p:cNvPr id="77" name="Rectangle 76"/>
            <p:cNvSpPr/>
            <p:nvPr/>
          </p:nvSpPr>
          <p:spPr bwMode="auto">
            <a:xfrm>
              <a:off x="9509761" y="1769356"/>
              <a:ext cx="2468880" cy="0"/>
            </a:xfrm>
            <a:prstGeom prst="rect">
              <a:avLst/>
            </a:prstGeom>
            <a:noFill/>
            <a:ln w="539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1" rIns="0" bIns="45721" numCol="1" rtlCol="0" anchor="ctr" anchorCtr="0" compatLnSpc="1">
              <a:prstTxWarp prst="textNoShape">
                <a:avLst/>
              </a:prstTxWarp>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78" name="Rectangle 77"/>
            <p:cNvSpPr/>
            <p:nvPr/>
          </p:nvSpPr>
          <p:spPr>
            <a:xfrm>
              <a:off x="9509761" y="2306105"/>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$1,245</a:t>
              </a:r>
            </a:p>
          </p:txBody>
        </p:sp>
        <p:sp>
          <p:nvSpPr>
            <p:cNvPr id="79" name="Rectangle 78"/>
            <p:cNvSpPr/>
            <p:nvPr/>
          </p:nvSpPr>
          <p:spPr bwMode="auto">
            <a:xfrm>
              <a:off x="9509761" y="2241065"/>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80" name="Rectangle 79"/>
            <p:cNvSpPr/>
            <p:nvPr/>
          </p:nvSpPr>
          <p:spPr>
            <a:xfrm>
              <a:off x="9509761" y="2777814"/>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$2,495</a:t>
              </a:r>
            </a:p>
          </p:txBody>
        </p:sp>
        <p:sp>
          <p:nvSpPr>
            <p:cNvPr id="81" name="Rectangle 80"/>
            <p:cNvSpPr/>
            <p:nvPr/>
          </p:nvSpPr>
          <p:spPr bwMode="auto">
            <a:xfrm>
              <a:off x="9509761" y="2712774"/>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82" name="Rectangle 81"/>
            <p:cNvSpPr/>
            <p:nvPr/>
          </p:nvSpPr>
          <p:spPr>
            <a:xfrm>
              <a:off x="9509761" y="3249523"/>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$4,995</a:t>
              </a:r>
            </a:p>
          </p:txBody>
        </p:sp>
        <p:sp>
          <p:nvSpPr>
            <p:cNvPr id="83" name="Rectangle 82"/>
            <p:cNvSpPr/>
            <p:nvPr/>
          </p:nvSpPr>
          <p:spPr>
            <a:xfrm>
              <a:off x="9509761" y="3721232"/>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$9,995</a:t>
              </a:r>
            </a:p>
          </p:txBody>
        </p:sp>
        <p:sp>
          <p:nvSpPr>
            <p:cNvPr id="84" name="Rectangle 83"/>
            <p:cNvSpPr/>
            <p:nvPr/>
          </p:nvSpPr>
          <p:spPr bwMode="auto">
            <a:xfrm>
              <a:off x="9509761" y="3656192"/>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85" name="Rectangle 84"/>
            <p:cNvSpPr/>
            <p:nvPr/>
          </p:nvSpPr>
          <p:spPr>
            <a:xfrm>
              <a:off x="9509761" y="4192938"/>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$19,995</a:t>
              </a:r>
            </a:p>
          </p:txBody>
        </p:sp>
        <p:sp>
          <p:nvSpPr>
            <p:cNvPr id="86" name="Rectangle 85"/>
            <p:cNvSpPr/>
            <p:nvPr/>
          </p:nvSpPr>
          <p:spPr bwMode="auto">
            <a:xfrm>
              <a:off x="9509761" y="4127901"/>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88" name="Rectangle 87"/>
            <p:cNvSpPr/>
            <p:nvPr/>
          </p:nvSpPr>
          <p:spPr bwMode="auto">
            <a:xfrm>
              <a:off x="9509761" y="3184483"/>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87" name="Rectangle 86">
              <a:extLst>
                <a:ext uri="{FF2B5EF4-FFF2-40B4-BE49-F238E27FC236}">
                  <a16:creationId xmlns:a16="http://schemas.microsoft.com/office/drawing/2014/main" id="{AB18213A-6FBD-4377-AF01-F073D138BF4C}"/>
                </a:ext>
              </a:extLst>
            </p:cNvPr>
            <p:cNvSpPr/>
            <p:nvPr/>
          </p:nvSpPr>
          <p:spPr>
            <a:xfrm>
              <a:off x="6705601" y="4592994"/>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SaaS or PaaS</a:t>
              </a:r>
            </a:p>
          </p:txBody>
        </p:sp>
        <p:sp>
          <p:nvSpPr>
            <p:cNvPr id="89" name="Rectangle 88">
              <a:extLst>
                <a:ext uri="{FF2B5EF4-FFF2-40B4-BE49-F238E27FC236}">
                  <a16:creationId xmlns:a16="http://schemas.microsoft.com/office/drawing/2014/main" id="{4D7155F6-D686-4F21-89B5-2005451E9AC3}"/>
                </a:ext>
              </a:extLst>
            </p:cNvPr>
            <p:cNvSpPr/>
            <p:nvPr/>
          </p:nvSpPr>
          <p:spPr bwMode="auto">
            <a:xfrm>
              <a:off x="6705601" y="4527958"/>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90" name="Rectangle 89">
              <a:extLst>
                <a:ext uri="{FF2B5EF4-FFF2-40B4-BE49-F238E27FC236}">
                  <a16:creationId xmlns:a16="http://schemas.microsoft.com/office/drawing/2014/main" id="{5B026E20-FC5B-479F-8E48-09EABB5D87C3}"/>
                </a:ext>
              </a:extLst>
            </p:cNvPr>
            <p:cNvSpPr/>
            <p:nvPr/>
          </p:nvSpPr>
          <p:spPr bwMode="auto">
            <a:xfrm>
              <a:off x="3901441" y="4527958"/>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91" name="Rectangle 90">
              <a:extLst>
                <a:ext uri="{FF2B5EF4-FFF2-40B4-BE49-F238E27FC236}">
                  <a16:creationId xmlns:a16="http://schemas.microsoft.com/office/drawing/2014/main" id="{C79B89CB-23DB-4569-8D97-B5B1B01225A2}"/>
                </a:ext>
              </a:extLst>
            </p:cNvPr>
            <p:cNvSpPr/>
            <p:nvPr/>
          </p:nvSpPr>
          <p:spPr>
            <a:xfrm>
              <a:off x="3901441" y="4592995"/>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64</a:t>
              </a:r>
            </a:p>
          </p:txBody>
        </p:sp>
        <p:sp>
          <p:nvSpPr>
            <p:cNvPr id="92" name="Rectangle 91">
              <a:extLst>
                <a:ext uri="{FF2B5EF4-FFF2-40B4-BE49-F238E27FC236}">
                  <a16:creationId xmlns:a16="http://schemas.microsoft.com/office/drawing/2014/main" id="{14D2640B-59AE-4C34-BEA7-881965835D3A}"/>
                </a:ext>
              </a:extLst>
            </p:cNvPr>
            <p:cNvSpPr/>
            <p:nvPr/>
          </p:nvSpPr>
          <p:spPr bwMode="auto">
            <a:xfrm>
              <a:off x="457201" y="4527958"/>
              <a:ext cx="310896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93" name="Rectangle 92">
              <a:extLst>
                <a:ext uri="{FF2B5EF4-FFF2-40B4-BE49-F238E27FC236}">
                  <a16:creationId xmlns:a16="http://schemas.microsoft.com/office/drawing/2014/main" id="{E205500D-CC7F-458B-9E28-201162A571B3}"/>
                </a:ext>
              </a:extLst>
            </p:cNvPr>
            <p:cNvSpPr/>
            <p:nvPr/>
          </p:nvSpPr>
          <p:spPr>
            <a:xfrm>
              <a:off x="457201" y="4592994"/>
              <a:ext cx="3108960" cy="341632"/>
            </a:xfrm>
            <a:prstGeom prst="rect">
              <a:avLst/>
            </a:prstGeom>
          </p:spPr>
          <p:txBody>
            <a:bodyPr wrap="square" anchor="ctr" anchorCtr="0">
              <a:spAutoFit/>
            </a:bodyPr>
            <a:lstStyle/>
            <a:p>
              <a:pPr defTabSz="914367">
                <a:lnSpc>
                  <a:spcPct val="90000"/>
                </a:lnSpc>
                <a:spcBef>
                  <a:spcPts val="587"/>
                </a:spcBef>
                <a:defRPr/>
              </a:pPr>
              <a:r>
                <a:rPr lang="en-US" sz="1765">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Power BI Premium P4</a:t>
              </a:r>
            </a:p>
          </p:txBody>
        </p:sp>
        <p:sp>
          <p:nvSpPr>
            <p:cNvPr id="94" name="Rectangle 93">
              <a:extLst>
                <a:ext uri="{FF2B5EF4-FFF2-40B4-BE49-F238E27FC236}">
                  <a16:creationId xmlns:a16="http://schemas.microsoft.com/office/drawing/2014/main" id="{3EF993B1-69DF-4C72-84D9-06E349594944}"/>
                </a:ext>
              </a:extLst>
            </p:cNvPr>
            <p:cNvSpPr/>
            <p:nvPr/>
          </p:nvSpPr>
          <p:spPr>
            <a:xfrm>
              <a:off x="9509761" y="4592995"/>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$39,995</a:t>
              </a:r>
              <a:endParaRPr lang="en-US" sz="1765" baseline="30000">
                <a:gradFill>
                  <a:gsLst>
                    <a:gs pos="1250">
                      <a:srgbClr val="353535"/>
                    </a:gs>
                    <a:gs pos="100000">
                      <a:srgbClr val="353535"/>
                    </a:gs>
                  </a:gsLst>
                  <a:lin ang="5400000" scaled="0"/>
                </a:gradFill>
                <a:latin typeface="Segoe UI Semilight"/>
                <a:cs typeface="Segoe UI" panose="020B0502040204020203" pitchFamily="34" charset="0"/>
              </a:endParaRPr>
            </a:p>
          </p:txBody>
        </p:sp>
        <p:sp>
          <p:nvSpPr>
            <p:cNvPr id="95" name="Rectangle 94">
              <a:extLst>
                <a:ext uri="{FF2B5EF4-FFF2-40B4-BE49-F238E27FC236}">
                  <a16:creationId xmlns:a16="http://schemas.microsoft.com/office/drawing/2014/main" id="{C0F3BC1D-8C9C-4C17-99AC-FEE0082F5B5D}"/>
                </a:ext>
              </a:extLst>
            </p:cNvPr>
            <p:cNvSpPr/>
            <p:nvPr/>
          </p:nvSpPr>
          <p:spPr bwMode="auto">
            <a:xfrm>
              <a:off x="9509761" y="4527958"/>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96" name="Rectangle 95">
              <a:extLst>
                <a:ext uri="{FF2B5EF4-FFF2-40B4-BE49-F238E27FC236}">
                  <a16:creationId xmlns:a16="http://schemas.microsoft.com/office/drawing/2014/main" id="{82751960-C7A2-4A45-BF1E-AD5BE68860C1}"/>
                </a:ext>
              </a:extLst>
            </p:cNvPr>
            <p:cNvSpPr/>
            <p:nvPr/>
          </p:nvSpPr>
          <p:spPr>
            <a:xfrm>
              <a:off x="6705601" y="5019023"/>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SaaS or PaaS</a:t>
              </a:r>
            </a:p>
          </p:txBody>
        </p:sp>
        <p:sp>
          <p:nvSpPr>
            <p:cNvPr id="97" name="Rectangle 96">
              <a:extLst>
                <a:ext uri="{FF2B5EF4-FFF2-40B4-BE49-F238E27FC236}">
                  <a16:creationId xmlns:a16="http://schemas.microsoft.com/office/drawing/2014/main" id="{B68FD26D-BC88-4153-8A25-3D7A09AEC2AB}"/>
                </a:ext>
              </a:extLst>
            </p:cNvPr>
            <p:cNvSpPr/>
            <p:nvPr/>
          </p:nvSpPr>
          <p:spPr bwMode="auto">
            <a:xfrm>
              <a:off x="6705601" y="4953987"/>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98" name="Rectangle 97">
              <a:extLst>
                <a:ext uri="{FF2B5EF4-FFF2-40B4-BE49-F238E27FC236}">
                  <a16:creationId xmlns:a16="http://schemas.microsoft.com/office/drawing/2014/main" id="{4A701F2A-9926-44AE-9E29-F9D80A508F10}"/>
                </a:ext>
              </a:extLst>
            </p:cNvPr>
            <p:cNvSpPr/>
            <p:nvPr/>
          </p:nvSpPr>
          <p:spPr bwMode="auto">
            <a:xfrm>
              <a:off x="3901441" y="4953987"/>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99" name="Rectangle 98">
              <a:extLst>
                <a:ext uri="{FF2B5EF4-FFF2-40B4-BE49-F238E27FC236}">
                  <a16:creationId xmlns:a16="http://schemas.microsoft.com/office/drawing/2014/main" id="{8D4675B9-213D-4783-A0D3-EDAE34CC2FBB}"/>
                </a:ext>
              </a:extLst>
            </p:cNvPr>
            <p:cNvSpPr/>
            <p:nvPr/>
          </p:nvSpPr>
          <p:spPr>
            <a:xfrm>
              <a:off x="3901441" y="5019024"/>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128</a:t>
              </a:r>
            </a:p>
          </p:txBody>
        </p:sp>
        <p:sp>
          <p:nvSpPr>
            <p:cNvPr id="100" name="Rectangle 99">
              <a:extLst>
                <a:ext uri="{FF2B5EF4-FFF2-40B4-BE49-F238E27FC236}">
                  <a16:creationId xmlns:a16="http://schemas.microsoft.com/office/drawing/2014/main" id="{1FFF89F7-53E7-4FB7-81BA-413244A17C43}"/>
                </a:ext>
              </a:extLst>
            </p:cNvPr>
            <p:cNvSpPr/>
            <p:nvPr/>
          </p:nvSpPr>
          <p:spPr bwMode="auto">
            <a:xfrm>
              <a:off x="457201" y="4953987"/>
              <a:ext cx="310896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sp>
          <p:nvSpPr>
            <p:cNvPr id="101" name="Rectangle 100">
              <a:extLst>
                <a:ext uri="{FF2B5EF4-FFF2-40B4-BE49-F238E27FC236}">
                  <a16:creationId xmlns:a16="http://schemas.microsoft.com/office/drawing/2014/main" id="{0D91E299-A8AB-4BD3-B2A4-D591589E92CF}"/>
                </a:ext>
              </a:extLst>
            </p:cNvPr>
            <p:cNvSpPr/>
            <p:nvPr/>
          </p:nvSpPr>
          <p:spPr>
            <a:xfrm>
              <a:off x="457201" y="5019023"/>
              <a:ext cx="3108960" cy="341632"/>
            </a:xfrm>
            <a:prstGeom prst="rect">
              <a:avLst/>
            </a:prstGeom>
          </p:spPr>
          <p:txBody>
            <a:bodyPr wrap="square" anchor="ctr" anchorCtr="0">
              <a:spAutoFit/>
            </a:bodyPr>
            <a:lstStyle/>
            <a:p>
              <a:pPr defTabSz="914367">
                <a:lnSpc>
                  <a:spcPct val="90000"/>
                </a:lnSpc>
                <a:spcBef>
                  <a:spcPts val="587"/>
                </a:spcBef>
                <a:defRPr/>
              </a:pPr>
              <a:r>
                <a:rPr lang="en-US" sz="1765">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Power BI Premium P5</a:t>
              </a:r>
            </a:p>
          </p:txBody>
        </p:sp>
        <p:sp>
          <p:nvSpPr>
            <p:cNvPr id="102" name="Rectangle 101">
              <a:extLst>
                <a:ext uri="{FF2B5EF4-FFF2-40B4-BE49-F238E27FC236}">
                  <a16:creationId xmlns:a16="http://schemas.microsoft.com/office/drawing/2014/main" id="{C2801791-014C-4C66-B12E-E3609125D592}"/>
                </a:ext>
              </a:extLst>
            </p:cNvPr>
            <p:cNvSpPr/>
            <p:nvPr/>
          </p:nvSpPr>
          <p:spPr>
            <a:xfrm>
              <a:off x="9509761" y="5019024"/>
              <a:ext cx="2468880" cy="341632"/>
            </a:xfrm>
            <a:prstGeom prst="rect">
              <a:avLst/>
            </a:prstGeom>
          </p:spPr>
          <p:txBody>
            <a:bodyPr wrap="square" anchor="ctr" anchorCtr="0">
              <a:spAutoFit/>
            </a:bodyPr>
            <a:lstStyle/>
            <a:p>
              <a:pPr algn="ctr" defTabSz="914367">
                <a:lnSpc>
                  <a:spcPct val="90000"/>
                </a:lnSpc>
                <a:spcBef>
                  <a:spcPts val="587"/>
                </a:spcBef>
                <a:defRPr/>
              </a:pPr>
              <a:r>
                <a:rPr lang="en-US" sz="1765">
                  <a:gradFill>
                    <a:gsLst>
                      <a:gs pos="1250">
                        <a:srgbClr val="353535"/>
                      </a:gs>
                      <a:gs pos="100000">
                        <a:srgbClr val="353535"/>
                      </a:gs>
                    </a:gsLst>
                    <a:lin ang="5400000" scaled="0"/>
                  </a:gradFill>
                  <a:latin typeface="Segoe UI Semilight"/>
                  <a:cs typeface="Segoe UI" panose="020B0502040204020203" pitchFamily="34" charset="0"/>
                </a:rPr>
                <a:t>$79,995</a:t>
              </a:r>
            </a:p>
          </p:txBody>
        </p:sp>
        <p:sp>
          <p:nvSpPr>
            <p:cNvPr id="103" name="Rectangle 102">
              <a:extLst>
                <a:ext uri="{FF2B5EF4-FFF2-40B4-BE49-F238E27FC236}">
                  <a16:creationId xmlns:a16="http://schemas.microsoft.com/office/drawing/2014/main" id="{B3CC001A-3AC9-4B0F-80AB-3E2C14BAF0C3}"/>
                </a:ext>
              </a:extLst>
            </p:cNvPr>
            <p:cNvSpPr/>
            <p:nvPr/>
          </p:nvSpPr>
          <p:spPr bwMode="auto">
            <a:xfrm>
              <a:off x="9509761" y="4953987"/>
              <a:ext cx="2468880" cy="0"/>
            </a:xfrm>
            <a:prstGeom prst="rect">
              <a:avLst/>
            </a:prstGeom>
            <a:solidFill>
              <a:schemeClr val="bg1"/>
            </a:solidFill>
            <a:ln w="6350">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568">
                <a:gradFill>
                  <a:gsLst>
                    <a:gs pos="5439">
                      <a:srgbClr val="F8F8F8"/>
                    </a:gs>
                    <a:gs pos="10000">
                      <a:srgbClr val="F8F8F8"/>
                    </a:gs>
                  </a:gsLst>
                  <a:lin ang="5400000" scaled="0"/>
                </a:gradFill>
                <a:latin typeface="Segoe UI"/>
              </a:endParaRPr>
            </a:p>
          </p:txBody>
        </p:sp>
      </p:grpSp>
      <p:sp>
        <p:nvSpPr>
          <p:cNvPr id="104" name="Rectangle 103">
            <a:extLst>
              <a:ext uri="{FF2B5EF4-FFF2-40B4-BE49-F238E27FC236}">
                <a16:creationId xmlns:a16="http://schemas.microsoft.com/office/drawing/2014/main" id="{B0119045-3225-4D36-B362-4C2EFDAA3DBF}"/>
              </a:ext>
            </a:extLst>
          </p:cNvPr>
          <p:cNvSpPr/>
          <p:nvPr/>
        </p:nvSpPr>
        <p:spPr bwMode="auto">
          <a:xfrm>
            <a:off x="1" y="487"/>
            <a:ext cx="12192000" cy="10611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3529">
              <a:gradFill>
                <a:gsLst>
                  <a:gs pos="0">
                    <a:srgbClr val="FFFFFF"/>
                  </a:gs>
                  <a:gs pos="100000">
                    <a:srgbClr val="FFFFFF"/>
                  </a:gs>
                </a:gsLst>
                <a:lin ang="5400000" scaled="0"/>
              </a:gradFill>
              <a:latin typeface="Segoe UI Semilight"/>
              <a:cs typeface="Segoe UI" pitchFamily="34" charset="0"/>
            </a:endParaRPr>
          </a:p>
        </p:txBody>
      </p:sp>
      <p:sp>
        <p:nvSpPr>
          <p:cNvPr id="31" name="Title 16"/>
          <p:cNvSpPr>
            <a:spLocks noGrp="1"/>
          </p:cNvSpPr>
          <p:nvPr>
            <p:ph type="title"/>
          </p:nvPr>
        </p:nvSpPr>
        <p:spPr/>
        <p:txBody>
          <a:bodyPr/>
          <a:lstStyle/>
          <a:p>
            <a:r>
              <a:rPr lang="en-US" sz="3921"/>
              <a:t>Power BI Premium pricing</a:t>
            </a:r>
            <a:br>
              <a:rPr lang="en-US" sz="3921"/>
            </a:br>
            <a:endParaRPr lang="en-US" sz="3921"/>
          </a:p>
        </p:txBody>
      </p:sp>
      <p:sp>
        <p:nvSpPr>
          <p:cNvPr id="28" name="Rectangle 27"/>
          <p:cNvSpPr/>
          <p:nvPr/>
        </p:nvSpPr>
        <p:spPr>
          <a:xfrm>
            <a:off x="448568" y="5810499"/>
            <a:ext cx="11294865" cy="579315"/>
          </a:xfrm>
          <a:prstGeom prst="rect">
            <a:avLst/>
          </a:prstGeom>
        </p:spPr>
        <p:txBody>
          <a:bodyPr wrap="square" anchor="b" anchorCtr="0">
            <a:spAutoFit/>
          </a:bodyPr>
          <a:lstStyle/>
          <a:p>
            <a:pPr defTabSz="914178">
              <a:lnSpc>
                <a:spcPct val="90000"/>
              </a:lnSpc>
              <a:defRPr/>
            </a:pPr>
            <a:r>
              <a:rPr lang="en-US" sz="1176" baseline="300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1</a:t>
            </a:r>
            <a:r>
              <a:rPr lang="en-US" sz="1176">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Can use virtual core pooling to allocate capacities. See </a:t>
            </a:r>
            <a:r>
              <a:rPr lang="en-US" sz="1176">
                <a:gradFill>
                  <a:gsLst>
                    <a:gs pos="1250">
                      <a:srgbClr val="353535"/>
                    </a:gs>
                    <a:gs pos="100000">
                      <a:srgbClr val="353535"/>
                    </a:gs>
                  </a:gsLst>
                  <a:lin ang="5400000" scaled="0"/>
                </a:gradFill>
                <a:latin typeface="Segoe UI" panose="020B0502040204020203" pitchFamily="34" charset="0"/>
                <a:cs typeface="Segoe UI" panose="020B0502040204020203" pitchFamily="34" charset="0"/>
                <a:hlinkClick r:id="rId3"/>
              </a:rPr>
              <a:t>this </a:t>
            </a:r>
            <a:r>
              <a:rPr lang="en-US" sz="1176">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for more information</a:t>
            </a:r>
          </a:p>
          <a:p>
            <a:pPr defTabSz="914178">
              <a:lnSpc>
                <a:spcPct val="90000"/>
              </a:lnSpc>
              <a:defRPr/>
            </a:pPr>
            <a:r>
              <a:rPr lang="en-US" sz="1176" baseline="300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2 </a:t>
            </a:r>
            <a:r>
              <a:rPr lang="en-US" sz="1176">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Yearly commitment. EM3-P1 also available with monthly commitment via Web Direct</a:t>
            </a:r>
            <a:br>
              <a:rPr lang="en-US" sz="1176">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176" baseline="300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3</a:t>
            </a:r>
            <a:r>
              <a:rPr lang="en-US" sz="1176">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EM1, EM2, EM3 SKUs do not include Power BI Report Server</a:t>
            </a:r>
          </a:p>
        </p:txBody>
      </p:sp>
      <p:sp>
        <p:nvSpPr>
          <p:cNvPr id="105" name="Rectangle 104">
            <a:extLst>
              <a:ext uri="{FF2B5EF4-FFF2-40B4-BE49-F238E27FC236}">
                <a16:creationId xmlns:a16="http://schemas.microsoft.com/office/drawing/2014/main" id="{529C0264-B16D-4380-A5BB-8173547B16AD}"/>
              </a:ext>
            </a:extLst>
          </p:cNvPr>
          <p:cNvSpPr/>
          <p:nvPr/>
        </p:nvSpPr>
        <p:spPr>
          <a:xfrm>
            <a:off x="3210005" y="6502335"/>
            <a:ext cx="5021594" cy="241381"/>
          </a:xfrm>
          <a:prstGeom prst="rect">
            <a:avLst/>
          </a:prstGeom>
        </p:spPr>
        <p:txBody>
          <a:bodyPr wrap="square">
            <a:spAutoFit/>
          </a:bodyPr>
          <a:lstStyle/>
          <a:p>
            <a:pPr algn="r" defTabSz="896386">
              <a:defRPr/>
            </a:pPr>
            <a:r>
              <a:rPr lang="en-US" sz="98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All pricing subject to change, please consult price list for actual pricing</a:t>
            </a:r>
          </a:p>
        </p:txBody>
      </p:sp>
    </p:spTree>
    <p:extLst>
      <p:ext uri="{BB962C8B-B14F-4D97-AF65-F5344CB8AC3E}">
        <p14:creationId xmlns:p14="http://schemas.microsoft.com/office/powerpoint/2010/main" val="1124901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A141-5F5A-41CA-8F35-3A6F7A58A750}"/>
              </a:ext>
            </a:extLst>
          </p:cNvPr>
          <p:cNvSpPr>
            <a:spLocks noGrp="1"/>
          </p:cNvSpPr>
          <p:nvPr>
            <p:ph type="title"/>
          </p:nvPr>
        </p:nvSpPr>
        <p:spPr>
          <a:xfrm>
            <a:off x="519791" y="526585"/>
            <a:ext cx="6609339" cy="402302"/>
          </a:xfrm>
        </p:spPr>
        <p:txBody>
          <a:bodyPr/>
          <a:lstStyle/>
          <a:p>
            <a:r>
              <a:rPr lang="en-US" dirty="0"/>
              <a:t>Power BI Tooling</a:t>
            </a:r>
          </a:p>
        </p:txBody>
      </p:sp>
      <p:sp>
        <p:nvSpPr>
          <p:cNvPr id="8" name="Text Placeholder 2">
            <a:extLst>
              <a:ext uri="{FF2B5EF4-FFF2-40B4-BE49-F238E27FC236}">
                <a16:creationId xmlns:a16="http://schemas.microsoft.com/office/drawing/2014/main" id="{0FDD2EC8-8DA5-4465-9AD0-32A80CB9CD78}"/>
              </a:ext>
            </a:extLst>
          </p:cNvPr>
          <p:cNvSpPr txBox="1">
            <a:spLocks/>
          </p:cNvSpPr>
          <p:nvPr/>
        </p:nvSpPr>
        <p:spPr>
          <a:xfrm>
            <a:off x="519792" y="1268844"/>
            <a:ext cx="3618381" cy="230832"/>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68" b="1" dirty="0"/>
              <a:t>Power BI Desktop</a:t>
            </a:r>
            <a:endParaRPr lang="en-US" dirty="0"/>
          </a:p>
        </p:txBody>
      </p:sp>
      <p:sp>
        <p:nvSpPr>
          <p:cNvPr id="12" name="Text Placeholder 9">
            <a:extLst>
              <a:ext uri="{FF2B5EF4-FFF2-40B4-BE49-F238E27FC236}">
                <a16:creationId xmlns:a16="http://schemas.microsoft.com/office/drawing/2014/main" id="{D6601820-7E53-41B8-9E00-8AD1C56E5832}"/>
              </a:ext>
            </a:extLst>
          </p:cNvPr>
          <p:cNvSpPr txBox="1">
            <a:spLocks/>
          </p:cNvSpPr>
          <p:nvPr/>
        </p:nvSpPr>
        <p:spPr>
          <a:xfrm>
            <a:off x="519791" y="1682971"/>
            <a:ext cx="3618381" cy="2291268"/>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0"/>
              </a:spcBef>
              <a:spcAft>
                <a:spcPts val="0"/>
              </a:spcAft>
              <a:buClrTx/>
              <a:buSzPct val="90000"/>
              <a:buFont typeface="Arial" panose="020B0604020202020204" pitchFamily="34" charset="0"/>
              <a:buNone/>
              <a:tabLst/>
              <a:defRPr sz="1372" b="0" i="0" kern="1200" spc="0" baseline="0">
                <a:solidFill>
                  <a:srgbClr val="000000"/>
                </a:solidFill>
                <a:latin typeface="+mn-lt"/>
                <a:ea typeface="+mn-ea"/>
                <a:cs typeface="+mn-cs"/>
              </a:defRPr>
            </a:lvl1pPr>
            <a:lvl2pPr marL="0" marR="0" indent="0" algn="l" defTabSz="914367" rtl="0" eaLnBrk="1" fontAlgn="auto" latinLnBrk="0" hangingPunct="1">
              <a:lnSpc>
                <a:spcPts val="1765"/>
              </a:lnSpc>
              <a:spcBef>
                <a:spcPts val="0"/>
              </a:spcBef>
              <a:spcAft>
                <a:spcPts val="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0121" indent="-280121">
              <a:buFont typeface="Wingdings" panose="05000000000000000000" pitchFamily="2" charset="2"/>
              <a:buChar char="q"/>
            </a:pPr>
            <a:r>
              <a:rPr lang="en-US" sz="1400" dirty="0"/>
              <a:t>Licensed by </a:t>
            </a:r>
            <a:r>
              <a:rPr lang="en-US" sz="1400" b="1" dirty="0">
                <a:solidFill>
                  <a:srgbClr val="0070C0"/>
                </a:solidFill>
              </a:rPr>
              <a:t>users</a:t>
            </a:r>
            <a:r>
              <a:rPr lang="en-US" sz="1400" dirty="0"/>
              <a:t>.</a:t>
            </a:r>
          </a:p>
          <a:p>
            <a:pPr marL="280121" indent="-280121">
              <a:buFont typeface="Wingdings" panose="05000000000000000000" pitchFamily="2" charset="2"/>
              <a:buChar char="q"/>
            </a:pPr>
            <a:r>
              <a:rPr lang="en-US" sz="1400" dirty="0"/>
              <a:t>Free to use; however, sharing reports and publishing to cloud require Power BI Pro subscription.</a:t>
            </a:r>
          </a:p>
          <a:p>
            <a:pPr marL="280121" indent="-280121">
              <a:buFont typeface="Wingdings" panose="05000000000000000000" pitchFamily="2" charset="2"/>
              <a:buChar char="q"/>
            </a:pPr>
            <a:r>
              <a:rPr lang="en-US" sz="1400" dirty="0"/>
              <a:t>Quick, easy-to-use self-service analytics for users requiring collaboration, dashboard sharing, ad hoc analysis, and report publishing.</a:t>
            </a:r>
          </a:p>
          <a:p>
            <a:pPr marL="280121" indent="-280121">
              <a:buFont typeface="Wingdings" panose="05000000000000000000" pitchFamily="2" charset="2"/>
              <a:buChar char="q"/>
            </a:pPr>
            <a:r>
              <a:rPr lang="en-US" sz="1400" dirty="0"/>
              <a:t>Use in tandem with Power BI Service (cloud-based hosting)</a:t>
            </a:r>
          </a:p>
        </p:txBody>
      </p:sp>
      <p:sp>
        <p:nvSpPr>
          <p:cNvPr id="14" name="Text Placeholder 2">
            <a:extLst>
              <a:ext uri="{FF2B5EF4-FFF2-40B4-BE49-F238E27FC236}">
                <a16:creationId xmlns:a16="http://schemas.microsoft.com/office/drawing/2014/main" id="{23916F46-BFE8-4CDC-AE3B-EB80F5FE6329}"/>
              </a:ext>
            </a:extLst>
          </p:cNvPr>
          <p:cNvSpPr txBox="1">
            <a:spLocks/>
          </p:cNvSpPr>
          <p:nvPr/>
        </p:nvSpPr>
        <p:spPr>
          <a:xfrm>
            <a:off x="519792" y="4251852"/>
            <a:ext cx="3618381" cy="230832"/>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68" b="1" dirty="0"/>
              <a:t>Power BI Desktop for Report Server</a:t>
            </a:r>
            <a:endParaRPr lang="en-US" dirty="0"/>
          </a:p>
        </p:txBody>
      </p:sp>
      <p:sp>
        <p:nvSpPr>
          <p:cNvPr id="16" name="Text Placeholder 9">
            <a:extLst>
              <a:ext uri="{FF2B5EF4-FFF2-40B4-BE49-F238E27FC236}">
                <a16:creationId xmlns:a16="http://schemas.microsoft.com/office/drawing/2014/main" id="{A67B83D4-4291-445A-8181-64E0EB4680B1}"/>
              </a:ext>
            </a:extLst>
          </p:cNvPr>
          <p:cNvSpPr txBox="1">
            <a:spLocks/>
          </p:cNvSpPr>
          <p:nvPr/>
        </p:nvSpPr>
        <p:spPr>
          <a:xfrm>
            <a:off x="519791" y="4665979"/>
            <a:ext cx="3618381" cy="1829603"/>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0"/>
              </a:spcBef>
              <a:spcAft>
                <a:spcPts val="0"/>
              </a:spcAft>
              <a:buClrTx/>
              <a:buSzPct val="90000"/>
              <a:buFont typeface="Arial" panose="020B0604020202020204" pitchFamily="34" charset="0"/>
              <a:buNone/>
              <a:tabLst/>
              <a:defRPr sz="1372" b="0" i="0" kern="1200" spc="0" baseline="0">
                <a:solidFill>
                  <a:srgbClr val="000000"/>
                </a:solidFill>
                <a:latin typeface="+mn-lt"/>
                <a:ea typeface="+mn-ea"/>
                <a:cs typeface="+mn-cs"/>
              </a:defRPr>
            </a:lvl1pPr>
            <a:lvl2pPr marL="0" marR="0" indent="0" algn="l" defTabSz="914367" rtl="0" eaLnBrk="1" fontAlgn="auto" latinLnBrk="0" hangingPunct="1">
              <a:lnSpc>
                <a:spcPts val="1765"/>
              </a:lnSpc>
              <a:spcBef>
                <a:spcPts val="0"/>
              </a:spcBef>
              <a:spcAft>
                <a:spcPts val="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0121" indent="-280121">
              <a:buFont typeface="Wingdings" panose="05000000000000000000" pitchFamily="2" charset="2"/>
              <a:buChar char="q"/>
            </a:pPr>
            <a:r>
              <a:rPr lang="en-US" sz="1400" dirty="0"/>
              <a:t>Licensed by </a:t>
            </a:r>
            <a:r>
              <a:rPr lang="en-US" sz="1400" b="1" dirty="0">
                <a:solidFill>
                  <a:srgbClr val="0070C0"/>
                </a:solidFill>
              </a:rPr>
              <a:t>users</a:t>
            </a:r>
            <a:r>
              <a:rPr lang="en-US" sz="1400" dirty="0"/>
              <a:t>.</a:t>
            </a:r>
          </a:p>
          <a:p>
            <a:pPr marL="280121" indent="-280121">
              <a:buFont typeface="Wingdings" panose="05000000000000000000" pitchFamily="2" charset="2"/>
              <a:buChar char="q"/>
            </a:pPr>
            <a:r>
              <a:rPr lang="en-US" sz="1400" dirty="0"/>
              <a:t>Free to use.</a:t>
            </a:r>
          </a:p>
          <a:p>
            <a:pPr marL="280121" indent="-280121">
              <a:buFont typeface="Wingdings" panose="05000000000000000000" pitchFamily="2" charset="2"/>
              <a:buChar char="q"/>
            </a:pPr>
            <a:r>
              <a:rPr lang="en-US" sz="1400" dirty="0"/>
              <a:t>Quick, easy-to-use self-service analytics for users requiring collaboration, dashboard sharing, ad hoc analysis, and report publishing.</a:t>
            </a:r>
          </a:p>
          <a:p>
            <a:pPr marL="280121" indent="-280121">
              <a:buFont typeface="Wingdings" panose="05000000000000000000" pitchFamily="2" charset="2"/>
              <a:buChar char="q"/>
            </a:pPr>
            <a:r>
              <a:rPr lang="en-US" sz="1400" dirty="0"/>
              <a:t>Use in tandem with Power BI Report Server (on-premise hosting)</a:t>
            </a:r>
          </a:p>
        </p:txBody>
      </p:sp>
      <p:sp>
        <p:nvSpPr>
          <p:cNvPr id="18" name="Text Placeholder 2">
            <a:extLst>
              <a:ext uri="{FF2B5EF4-FFF2-40B4-BE49-F238E27FC236}">
                <a16:creationId xmlns:a16="http://schemas.microsoft.com/office/drawing/2014/main" id="{C03C998C-E93C-4D52-90CA-C2C7617C4AB0}"/>
              </a:ext>
            </a:extLst>
          </p:cNvPr>
          <p:cNvSpPr txBox="1">
            <a:spLocks/>
          </p:cNvSpPr>
          <p:nvPr/>
        </p:nvSpPr>
        <p:spPr>
          <a:xfrm>
            <a:off x="4654085" y="1268844"/>
            <a:ext cx="3618381" cy="230832"/>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68" b="1" dirty="0"/>
              <a:t>Dax Studio</a:t>
            </a:r>
            <a:endParaRPr lang="en-US" dirty="0"/>
          </a:p>
        </p:txBody>
      </p:sp>
      <p:sp>
        <p:nvSpPr>
          <p:cNvPr id="20" name="Text Placeholder 9">
            <a:extLst>
              <a:ext uri="{FF2B5EF4-FFF2-40B4-BE49-F238E27FC236}">
                <a16:creationId xmlns:a16="http://schemas.microsoft.com/office/drawing/2014/main" id="{138658F2-0373-4F6F-9D1F-27D4E4D53DAC}"/>
              </a:ext>
            </a:extLst>
          </p:cNvPr>
          <p:cNvSpPr txBox="1">
            <a:spLocks/>
          </p:cNvSpPr>
          <p:nvPr/>
        </p:nvSpPr>
        <p:spPr>
          <a:xfrm>
            <a:off x="4654084" y="1682971"/>
            <a:ext cx="3618381" cy="1598771"/>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0"/>
              </a:spcBef>
              <a:spcAft>
                <a:spcPts val="0"/>
              </a:spcAft>
              <a:buClrTx/>
              <a:buSzPct val="90000"/>
              <a:buFont typeface="Arial" panose="020B0604020202020204" pitchFamily="34" charset="0"/>
              <a:buNone/>
              <a:tabLst/>
              <a:defRPr sz="1372" b="0" i="0" kern="1200" spc="0" baseline="0">
                <a:solidFill>
                  <a:srgbClr val="000000"/>
                </a:solidFill>
                <a:latin typeface="+mn-lt"/>
                <a:ea typeface="+mn-ea"/>
                <a:cs typeface="+mn-cs"/>
              </a:defRPr>
            </a:lvl1pPr>
            <a:lvl2pPr marL="0" marR="0" indent="0" algn="l" defTabSz="914367" rtl="0" eaLnBrk="1" fontAlgn="auto" latinLnBrk="0" hangingPunct="1">
              <a:lnSpc>
                <a:spcPts val="1765"/>
              </a:lnSpc>
              <a:spcBef>
                <a:spcPts val="0"/>
              </a:spcBef>
              <a:spcAft>
                <a:spcPts val="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0121" indent="-280121">
              <a:buFont typeface="Wingdings" panose="05000000000000000000" pitchFamily="2" charset="2"/>
              <a:buChar char="q"/>
            </a:pPr>
            <a:r>
              <a:rPr lang="en-US" sz="1400" dirty="0"/>
              <a:t>Licensed by </a:t>
            </a:r>
            <a:r>
              <a:rPr lang="en-US" sz="1400" b="1" dirty="0">
                <a:solidFill>
                  <a:srgbClr val="0070C0"/>
                </a:solidFill>
              </a:rPr>
              <a:t>users</a:t>
            </a:r>
            <a:r>
              <a:rPr lang="en-US" sz="1400" dirty="0"/>
              <a:t>.</a:t>
            </a:r>
          </a:p>
          <a:p>
            <a:pPr marL="280121" indent="-280121">
              <a:buFont typeface="Wingdings" panose="05000000000000000000" pitchFamily="2" charset="2"/>
              <a:buChar char="q"/>
            </a:pPr>
            <a:r>
              <a:rPr lang="en-US" sz="1400" dirty="0"/>
              <a:t>Free to use.</a:t>
            </a:r>
          </a:p>
          <a:p>
            <a:pPr marL="280121" indent="-280121">
              <a:buFont typeface="Wingdings" panose="05000000000000000000" pitchFamily="2" charset="2"/>
              <a:buChar char="q"/>
            </a:pPr>
            <a:r>
              <a:rPr lang="en-US" sz="1400" dirty="0"/>
              <a:t>A client tool for executing DAX queries against various data sources.</a:t>
            </a:r>
          </a:p>
          <a:p>
            <a:pPr marL="280121" indent="-280121">
              <a:buFont typeface="Wingdings" panose="05000000000000000000" pitchFamily="2" charset="2"/>
              <a:buChar char="q"/>
            </a:pPr>
            <a:r>
              <a:rPr lang="en-US" sz="1400" dirty="0"/>
              <a:t>DAX Studio will scan the local machine for any running instances of Power BI Desktop or SSDT Integrated Workspaces.</a:t>
            </a:r>
          </a:p>
        </p:txBody>
      </p:sp>
      <p:sp>
        <p:nvSpPr>
          <p:cNvPr id="22" name="Text Placeholder 2">
            <a:extLst>
              <a:ext uri="{FF2B5EF4-FFF2-40B4-BE49-F238E27FC236}">
                <a16:creationId xmlns:a16="http://schemas.microsoft.com/office/drawing/2014/main" id="{7D4E62DB-5327-4026-888E-59BDF0E7410D}"/>
              </a:ext>
            </a:extLst>
          </p:cNvPr>
          <p:cNvSpPr txBox="1">
            <a:spLocks/>
          </p:cNvSpPr>
          <p:nvPr/>
        </p:nvSpPr>
        <p:spPr>
          <a:xfrm>
            <a:off x="4654084" y="4251852"/>
            <a:ext cx="3618381" cy="230832"/>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68" b="1" dirty="0"/>
              <a:t>Power BI Report Builder</a:t>
            </a:r>
            <a:endParaRPr lang="en-US" dirty="0"/>
          </a:p>
        </p:txBody>
      </p:sp>
      <p:sp>
        <p:nvSpPr>
          <p:cNvPr id="24" name="Text Placeholder 9">
            <a:extLst>
              <a:ext uri="{FF2B5EF4-FFF2-40B4-BE49-F238E27FC236}">
                <a16:creationId xmlns:a16="http://schemas.microsoft.com/office/drawing/2014/main" id="{0F39B9BC-FB48-41F5-93FF-5DE13E143FB6}"/>
              </a:ext>
            </a:extLst>
          </p:cNvPr>
          <p:cNvSpPr txBox="1">
            <a:spLocks/>
          </p:cNvSpPr>
          <p:nvPr/>
        </p:nvSpPr>
        <p:spPr>
          <a:xfrm>
            <a:off x="4654083" y="4665979"/>
            <a:ext cx="3618381" cy="1367939"/>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0"/>
              </a:spcBef>
              <a:spcAft>
                <a:spcPts val="0"/>
              </a:spcAft>
              <a:buClrTx/>
              <a:buSzPct val="90000"/>
              <a:buFont typeface="Arial" panose="020B0604020202020204" pitchFamily="34" charset="0"/>
              <a:buNone/>
              <a:tabLst/>
              <a:defRPr sz="1372" b="0" i="0" kern="1200" spc="0" baseline="0">
                <a:solidFill>
                  <a:srgbClr val="000000"/>
                </a:solidFill>
                <a:latin typeface="+mn-lt"/>
                <a:ea typeface="+mn-ea"/>
                <a:cs typeface="+mn-cs"/>
              </a:defRPr>
            </a:lvl1pPr>
            <a:lvl2pPr marL="0" marR="0" indent="0" algn="l" defTabSz="914367" rtl="0" eaLnBrk="1" fontAlgn="auto" latinLnBrk="0" hangingPunct="1">
              <a:lnSpc>
                <a:spcPts val="1765"/>
              </a:lnSpc>
              <a:spcBef>
                <a:spcPts val="0"/>
              </a:spcBef>
              <a:spcAft>
                <a:spcPts val="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0121" indent="-280121">
              <a:buFont typeface="Wingdings" panose="05000000000000000000" pitchFamily="2" charset="2"/>
              <a:buChar char="q"/>
            </a:pPr>
            <a:r>
              <a:rPr lang="en-US" sz="1400" dirty="0"/>
              <a:t>Licensed by </a:t>
            </a:r>
            <a:r>
              <a:rPr lang="en-US" sz="1400" b="1" dirty="0">
                <a:solidFill>
                  <a:srgbClr val="0070C0"/>
                </a:solidFill>
              </a:rPr>
              <a:t>users</a:t>
            </a:r>
            <a:r>
              <a:rPr lang="en-US" sz="1400" dirty="0"/>
              <a:t>.</a:t>
            </a:r>
          </a:p>
          <a:p>
            <a:pPr marL="280121" indent="-280121">
              <a:buFont typeface="Wingdings" panose="05000000000000000000" pitchFamily="2" charset="2"/>
              <a:buChar char="q"/>
            </a:pPr>
            <a:r>
              <a:rPr lang="en-US" sz="1400" dirty="0"/>
              <a:t>Free to use.</a:t>
            </a:r>
          </a:p>
          <a:p>
            <a:pPr marL="280121" indent="-280121">
              <a:buFont typeface="Wingdings" panose="05000000000000000000" pitchFamily="2" charset="2"/>
              <a:buChar char="q"/>
            </a:pPr>
            <a:r>
              <a:rPr lang="en-US" sz="1400" dirty="0"/>
              <a:t>A tool for authoring paginated reports.</a:t>
            </a:r>
          </a:p>
          <a:p>
            <a:pPr marL="280121" indent="-280121">
              <a:buFont typeface="Wingdings" panose="05000000000000000000" pitchFamily="2" charset="2"/>
              <a:buChar char="q"/>
            </a:pPr>
            <a:r>
              <a:rPr lang="en-US" sz="1400" dirty="0"/>
              <a:t>Use in tandem with Power BI Service or Power BI Report Server.</a:t>
            </a:r>
          </a:p>
          <a:p>
            <a:pPr marL="280121" indent="-280121">
              <a:buFont typeface="Wingdings" panose="05000000000000000000" pitchFamily="2" charset="2"/>
              <a:buChar char="q"/>
            </a:pPr>
            <a:endParaRPr lang="en-US" sz="1400" dirty="0"/>
          </a:p>
        </p:txBody>
      </p:sp>
      <p:sp>
        <p:nvSpPr>
          <p:cNvPr id="26" name="Text Placeholder 2">
            <a:extLst>
              <a:ext uri="{FF2B5EF4-FFF2-40B4-BE49-F238E27FC236}">
                <a16:creationId xmlns:a16="http://schemas.microsoft.com/office/drawing/2014/main" id="{CB73CAA2-6734-4A4C-A5A4-6961285D1E57}"/>
              </a:ext>
            </a:extLst>
          </p:cNvPr>
          <p:cNvSpPr txBox="1">
            <a:spLocks/>
          </p:cNvSpPr>
          <p:nvPr/>
        </p:nvSpPr>
        <p:spPr>
          <a:xfrm>
            <a:off x="8637415" y="1268844"/>
            <a:ext cx="3260419" cy="230832"/>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68" b="1" dirty="0"/>
              <a:t>SSMS</a:t>
            </a:r>
            <a:endParaRPr lang="en-US" dirty="0"/>
          </a:p>
        </p:txBody>
      </p:sp>
      <p:sp>
        <p:nvSpPr>
          <p:cNvPr id="28" name="Text Placeholder 9">
            <a:extLst>
              <a:ext uri="{FF2B5EF4-FFF2-40B4-BE49-F238E27FC236}">
                <a16:creationId xmlns:a16="http://schemas.microsoft.com/office/drawing/2014/main" id="{B999D3FB-35F1-4B74-AD23-2B1FE06FA407}"/>
              </a:ext>
            </a:extLst>
          </p:cNvPr>
          <p:cNvSpPr txBox="1">
            <a:spLocks/>
          </p:cNvSpPr>
          <p:nvPr/>
        </p:nvSpPr>
        <p:spPr>
          <a:xfrm>
            <a:off x="8637414" y="1682971"/>
            <a:ext cx="3260419" cy="2060436"/>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0"/>
              </a:spcBef>
              <a:spcAft>
                <a:spcPts val="0"/>
              </a:spcAft>
              <a:buClrTx/>
              <a:buSzPct val="90000"/>
              <a:buFont typeface="Arial" panose="020B0604020202020204" pitchFamily="34" charset="0"/>
              <a:buNone/>
              <a:tabLst/>
              <a:defRPr sz="1372" b="0" i="0" kern="1200" spc="0" baseline="0">
                <a:solidFill>
                  <a:srgbClr val="000000"/>
                </a:solidFill>
                <a:latin typeface="+mn-lt"/>
                <a:ea typeface="+mn-ea"/>
                <a:cs typeface="+mn-cs"/>
              </a:defRPr>
            </a:lvl1pPr>
            <a:lvl2pPr marL="0" marR="0" indent="0" algn="l" defTabSz="914367" rtl="0" eaLnBrk="1" fontAlgn="auto" latinLnBrk="0" hangingPunct="1">
              <a:lnSpc>
                <a:spcPts val="1765"/>
              </a:lnSpc>
              <a:spcBef>
                <a:spcPts val="0"/>
              </a:spcBef>
              <a:spcAft>
                <a:spcPts val="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0121" indent="-280121">
              <a:buFont typeface="Wingdings" panose="05000000000000000000" pitchFamily="2" charset="2"/>
              <a:buChar char="q"/>
            </a:pPr>
            <a:r>
              <a:rPr lang="en-US" sz="1400" dirty="0"/>
              <a:t>Licensed by </a:t>
            </a:r>
            <a:r>
              <a:rPr lang="en-US" sz="1400" b="1" dirty="0">
                <a:solidFill>
                  <a:srgbClr val="0070C0"/>
                </a:solidFill>
              </a:rPr>
              <a:t>users</a:t>
            </a:r>
            <a:r>
              <a:rPr lang="en-US" sz="1400" dirty="0"/>
              <a:t>.</a:t>
            </a:r>
          </a:p>
          <a:p>
            <a:pPr marL="280121" indent="-280121">
              <a:buFont typeface="Wingdings" panose="05000000000000000000" pitchFamily="2" charset="2"/>
              <a:buChar char="q"/>
            </a:pPr>
            <a:r>
              <a:rPr lang="en-US" sz="1400" dirty="0"/>
              <a:t>Free to use.</a:t>
            </a:r>
          </a:p>
          <a:p>
            <a:pPr marL="280121" indent="-280121">
              <a:buFont typeface="Wingdings" panose="05000000000000000000" pitchFamily="2" charset="2"/>
              <a:buChar char="q"/>
            </a:pPr>
            <a:r>
              <a:rPr lang="en-US" sz="1400" dirty="0"/>
              <a:t>An integrated environment for managing any SQL infrastructure, from SQL Server to Azure SQL Database. </a:t>
            </a:r>
          </a:p>
          <a:p>
            <a:pPr marL="280121" indent="-280121">
              <a:buFont typeface="Wingdings" panose="05000000000000000000" pitchFamily="2" charset="2"/>
              <a:buChar char="q"/>
            </a:pPr>
            <a:r>
              <a:rPr lang="en-US" sz="1400" dirty="0"/>
              <a:t>Tools to configure, monitor, and administer instances of SQL Server and databases. </a:t>
            </a:r>
          </a:p>
        </p:txBody>
      </p:sp>
      <p:sp>
        <p:nvSpPr>
          <p:cNvPr id="34" name="Text Placeholder 2">
            <a:extLst>
              <a:ext uri="{FF2B5EF4-FFF2-40B4-BE49-F238E27FC236}">
                <a16:creationId xmlns:a16="http://schemas.microsoft.com/office/drawing/2014/main" id="{47FA81C5-6036-4A94-95CF-9806AB4E0A29}"/>
              </a:ext>
            </a:extLst>
          </p:cNvPr>
          <p:cNvSpPr txBox="1">
            <a:spLocks/>
          </p:cNvSpPr>
          <p:nvPr/>
        </p:nvSpPr>
        <p:spPr>
          <a:xfrm>
            <a:off x="8570409" y="4251852"/>
            <a:ext cx="3229393" cy="230832"/>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68" b="1" dirty="0"/>
              <a:t>SSDT</a:t>
            </a:r>
            <a:endParaRPr lang="en-US" dirty="0"/>
          </a:p>
        </p:txBody>
      </p:sp>
      <p:sp>
        <p:nvSpPr>
          <p:cNvPr id="36" name="Text Placeholder 9">
            <a:extLst>
              <a:ext uri="{FF2B5EF4-FFF2-40B4-BE49-F238E27FC236}">
                <a16:creationId xmlns:a16="http://schemas.microsoft.com/office/drawing/2014/main" id="{C1E41023-62C9-4132-B635-3B89D523FF02}"/>
              </a:ext>
            </a:extLst>
          </p:cNvPr>
          <p:cNvSpPr txBox="1">
            <a:spLocks/>
          </p:cNvSpPr>
          <p:nvPr/>
        </p:nvSpPr>
        <p:spPr>
          <a:xfrm>
            <a:off x="8570408" y="4665979"/>
            <a:ext cx="3229393" cy="1829603"/>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0"/>
              </a:spcBef>
              <a:spcAft>
                <a:spcPts val="0"/>
              </a:spcAft>
              <a:buClrTx/>
              <a:buSzPct val="90000"/>
              <a:buFont typeface="Arial" panose="020B0604020202020204" pitchFamily="34" charset="0"/>
              <a:buNone/>
              <a:tabLst/>
              <a:defRPr sz="1372" b="0" i="0" kern="1200" spc="0" baseline="0">
                <a:solidFill>
                  <a:srgbClr val="000000"/>
                </a:solidFill>
                <a:latin typeface="+mn-lt"/>
                <a:ea typeface="+mn-ea"/>
                <a:cs typeface="+mn-cs"/>
              </a:defRPr>
            </a:lvl1pPr>
            <a:lvl2pPr marL="0" marR="0" indent="0" algn="l" defTabSz="914367" rtl="0" eaLnBrk="1" fontAlgn="auto" latinLnBrk="0" hangingPunct="1">
              <a:lnSpc>
                <a:spcPts val="1765"/>
              </a:lnSpc>
              <a:spcBef>
                <a:spcPts val="0"/>
              </a:spcBef>
              <a:spcAft>
                <a:spcPts val="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0121" indent="-280121">
              <a:buFont typeface="Wingdings" panose="05000000000000000000" pitchFamily="2" charset="2"/>
              <a:buChar char="q"/>
            </a:pPr>
            <a:r>
              <a:rPr lang="en-US" sz="1400" dirty="0"/>
              <a:t>Licensed by </a:t>
            </a:r>
            <a:r>
              <a:rPr lang="en-US" sz="1400" b="1" dirty="0">
                <a:solidFill>
                  <a:srgbClr val="0070C0"/>
                </a:solidFill>
              </a:rPr>
              <a:t>users</a:t>
            </a:r>
            <a:r>
              <a:rPr lang="en-US" sz="1400" dirty="0"/>
              <a:t>.</a:t>
            </a:r>
          </a:p>
          <a:p>
            <a:pPr marL="280121" indent="-280121">
              <a:buFont typeface="Wingdings" panose="05000000000000000000" pitchFamily="2" charset="2"/>
              <a:buChar char="q"/>
            </a:pPr>
            <a:r>
              <a:rPr lang="en-US" sz="1400" dirty="0"/>
              <a:t>Free to use.</a:t>
            </a:r>
          </a:p>
          <a:p>
            <a:pPr marL="280121" indent="-280121">
              <a:buFont typeface="Wingdings" panose="05000000000000000000" pitchFamily="2" charset="2"/>
              <a:buChar char="q"/>
            </a:pPr>
            <a:r>
              <a:rPr lang="en-US" sz="1400" dirty="0"/>
              <a:t>A modern development tool for building SQL Server relational databases, Azure SQL Databases, Analysis Services (AS) data models, Integration Services (IS) packages, and Reporting Services (RS) reports.</a:t>
            </a:r>
          </a:p>
        </p:txBody>
      </p:sp>
      <p:sp>
        <p:nvSpPr>
          <p:cNvPr id="3" name="Text Placeholder 2">
            <a:extLst>
              <a:ext uri="{FF2B5EF4-FFF2-40B4-BE49-F238E27FC236}">
                <a16:creationId xmlns:a16="http://schemas.microsoft.com/office/drawing/2014/main" id="{6F698C1D-3126-4D3A-86AE-0BD97A3B00DE}"/>
              </a:ext>
            </a:extLst>
          </p:cNvPr>
          <p:cNvSpPr txBox="1">
            <a:spLocks/>
          </p:cNvSpPr>
          <p:nvPr/>
        </p:nvSpPr>
        <p:spPr>
          <a:xfrm>
            <a:off x="8458432" y="584389"/>
            <a:ext cx="3618381" cy="205056"/>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050" dirty="0">
                <a:solidFill>
                  <a:schemeClr val="bg1">
                    <a:lumMod val="65000"/>
                  </a:schemeClr>
                </a:solidFill>
                <a:latin typeface="+mn-lt"/>
              </a:rPr>
              <a:t>Remark: the content is last updated as of Dec 2020 </a:t>
            </a:r>
            <a:endParaRPr lang="en-US" sz="1000" dirty="0">
              <a:solidFill>
                <a:schemeClr val="bg1">
                  <a:lumMod val="65000"/>
                </a:schemeClr>
              </a:solidFill>
              <a:latin typeface="+mn-lt"/>
            </a:endParaRPr>
          </a:p>
        </p:txBody>
      </p:sp>
    </p:spTree>
    <p:extLst>
      <p:ext uri="{BB962C8B-B14F-4D97-AF65-F5344CB8AC3E}">
        <p14:creationId xmlns:p14="http://schemas.microsoft.com/office/powerpoint/2010/main" val="3049434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616810" y="455844"/>
            <a:ext cx="11655840" cy="899537"/>
          </a:xfrm>
        </p:spPr>
        <p:txBody>
          <a:bodyPr anchor="ctr"/>
          <a:lstStyle/>
          <a:p>
            <a:r>
              <a:rPr lang="en-US" sz="2745" b="1" spc="-49" dirty="0">
                <a:solidFill>
                  <a:srgbClr val="000000"/>
                </a:solidFill>
                <a:latin typeface="Segoe UI Semibold" panose="020B0702040204020203" pitchFamily="34" charset="0"/>
                <a:cs typeface="Segoe UI Semibold" panose="020B0702040204020203" pitchFamily="34" charset="0"/>
              </a:rPr>
              <a:t>Power BI Report Hosting Options</a:t>
            </a:r>
          </a:p>
        </p:txBody>
      </p:sp>
      <p:grpSp>
        <p:nvGrpSpPr>
          <p:cNvPr id="66" name="Group 75"/>
          <p:cNvGrpSpPr>
            <a:grpSpLocks noChangeAspect="1"/>
          </p:cNvGrpSpPr>
          <p:nvPr/>
        </p:nvGrpSpPr>
        <p:grpSpPr bwMode="auto">
          <a:xfrm rot="5400000">
            <a:off x="673034" y="2329677"/>
            <a:ext cx="240689" cy="240172"/>
            <a:chOff x="2742" y="2388"/>
            <a:chExt cx="2326" cy="2321"/>
          </a:xfrm>
          <a:solidFill>
            <a:schemeClr val="tx1"/>
          </a:solidFill>
        </p:grpSpPr>
        <p:sp>
          <p:nvSpPr>
            <p:cNvPr id="67" name="Freeform 76"/>
            <p:cNvSpPr>
              <a:spLocks noEditPoints="1"/>
            </p:cNvSpPr>
            <p:nvPr/>
          </p:nvSpPr>
          <p:spPr bwMode="auto">
            <a:xfrm>
              <a:off x="2742" y="2388"/>
              <a:ext cx="2326" cy="2321"/>
            </a:xfrm>
            <a:custGeom>
              <a:avLst/>
              <a:gdLst>
                <a:gd name="T0" fmla="*/ 493 w 985"/>
                <a:gd name="T1" fmla="*/ 0 h 984"/>
                <a:gd name="T2" fmla="*/ 0 w 985"/>
                <a:gd name="T3" fmla="*/ 492 h 984"/>
                <a:gd name="T4" fmla="*/ 493 w 985"/>
                <a:gd name="T5" fmla="*/ 984 h 984"/>
                <a:gd name="T6" fmla="*/ 985 w 985"/>
                <a:gd name="T7" fmla="*/ 492 h 984"/>
                <a:gd name="T8" fmla="*/ 493 w 985"/>
                <a:gd name="T9" fmla="*/ 0 h 984"/>
                <a:gd name="T10" fmla="*/ 493 w 985"/>
                <a:gd name="T11" fmla="*/ 948 h 984"/>
                <a:gd name="T12" fmla="*/ 36 w 985"/>
                <a:gd name="T13" fmla="*/ 492 h 984"/>
                <a:gd name="T14" fmla="*/ 493 w 985"/>
                <a:gd name="T15" fmla="*/ 36 h 984"/>
                <a:gd name="T16" fmla="*/ 949 w 985"/>
                <a:gd name="T17" fmla="*/ 492 h 984"/>
                <a:gd name="T18" fmla="*/ 493 w 985"/>
                <a:gd name="T19" fmla="*/ 948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984">
                  <a:moveTo>
                    <a:pt x="493" y="0"/>
                  </a:moveTo>
                  <a:cubicBezTo>
                    <a:pt x="221" y="0"/>
                    <a:pt x="0" y="221"/>
                    <a:pt x="0" y="492"/>
                  </a:cubicBezTo>
                  <a:cubicBezTo>
                    <a:pt x="0" y="763"/>
                    <a:pt x="221" y="984"/>
                    <a:pt x="493" y="984"/>
                  </a:cubicBezTo>
                  <a:cubicBezTo>
                    <a:pt x="764" y="984"/>
                    <a:pt x="985" y="763"/>
                    <a:pt x="985" y="492"/>
                  </a:cubicBezTo>
                  <a:cubicBezTo>
                    <a:pt x="985" y="221"/>
                    <a:pt x="764" y="0"/>
                    <a:pt x="493" y="0"/>
                  </a:cubicBezTo>
                  <a:close/>
                  <a:moveTo>
                    <a:pt x="493" y="948"/>
                  </a:moveTo>
                  <a:cubicBezTo>
                    <a:pt x="241" y="948"/>
                    <a:pt x="36" y="743"/>
                    <a:pt x="36" y="492"/>
                  </a:cubicBezTo>
                  <a:cubicBezTo>
                    <a:pt x="36" y="241"/>
                    <a:pt x="241" y="36"/>
                    <a:pt x="493" y="36"/>
                  </a:cubicBezTo>
                  <a:cubicBezTo>
                    <a:pt x="744" y="36"/>
                    <a:pt x="949" y="241"/>
                    <a:pt x="949" y="492"/>
                  </a:cubicBezTo>
                  <a:cubicBezTo>
                    <a:pt x="949" y="743"/>
                    <a:pt x="744" y="948"/>
                    <a:pt x="493" y="9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0" rIns="91427" bIns="45713" numCol="1" anchor="ctr" anchorCtr="0" compatLnSpc="1">
              <a:prstTxWarp prst="textNoShape">
                <a:avLst/>
              </a:prstTxWarp>
            </a:bodyPr>
            <a:lstStyle/>
            <a:p>
              <a:pPr defTabSz="914367"/>
              <a:endParaRPr lang="en-US">
                <a:solidFill>
                  <a:srgbClr val="353535"/>
                </a:solidFill>
                <a:latin typeface="Segoe UI Semilight"/>
              </a:endParaRPr>
            </a:p>
          </p:txBody>
        </p:sp>
        <p:sp>
          <p:nvSpPr>
            <p:cNvPr id="68" name="Freeform 77"/>
            <p:cNvSpPr>
              <a:spLocks/>
            </p:cNvSpPr>
            <p:nvPr/>
          </p:nvSpPr>
          <p:spPr bwMode="auto">
            <a:xfrm>
              <a:off x="3335" y="2947"/>
              <a:ext cx="1143" cy="1231"/>
            </a:xfrm>
            <a:custGeom>
              <a:avLst/>
              <a:gdLst>
                <a:gd name="T0" fmla="*/ 254 w 484"/>
                <a:gd name="T1" fmla="*/ 4 h 522"/>
                <a:gd name="T2" fmla="*/ 253 w 484"/>
                <a:gd name="T3" fmla="*/ 3 h 522"/>
                <a:gd name="T4" fmla="*/ 251 w 484"/>
                <a:gd name="T5" fmla="*/ 3 h 522"/>
                <a:gd name="T6" fmla="*/ 250 w 484"/>
                <a:gd name="T7" fmla="*/ 2 h 522"/>
                <a:gd name="T8" fmla="*/ 248 w 484"/>
                <a:gd name="T9" fmla="*/ 1 h 522"/>
                <a:gd name="T10" fmla="*/ 246 w 484"/>
                <a:gd name="T11" fmla="*/ 0 h 522"/>
                <a:gd name="T12" fmla="*/ 245 w 484"/>
                <a:gd name="T13" fmla="*/ 0 h 522"/>
                <a:gd name="T14" fmla="*/ 242 w 484"/>
                <a:gd name="T15" fmla="*/ 0 h 522"/>
                <a:gd name="T16" fmla="*/ 242 w 484"/>
                <a:gd name="T17" fmla="*/ 0 h 522"/>
                <a:gd name="T18" fmla="*/ 242 w 484"/>
                <a:gd name="T19" fmla="*/ 0 h 522"/>
                <a:gd name="T20" fmla="*/ 238 w 484"/>
                <a:gd name="T21" fmla="*/ 0 h 522"/>
                <a:gd name="T22" fmla="*/ 237 w 484"/>
                <a:gd name="T23" fmla="*/ 0 h 522"/>
                <a:gd name="T24" fmla="*/ 235 w 484"/>
                <a:gd name="T25" fmla="*/ 1 h 522"/>
                <a:gd name="T26" fmla="*/ 234 w 484"/>
                <a:gd name="T27" fmla="*/ 2 h 522"/>
                <a:gd name="T28" fmla="*/ 232 w 484"/>
                <a:gd name="T29" fmla="*/ 3 h 522"/>
                <a:gd name="T30" fmla="*/ 231 w 484"/>
                <a:gd name="T31" fmla="*/ 3 h 522"/>
                <a:gd name="T32" fmla="*/ 230 w 484"/>
                <a:gd name="T33" fmla="*/ 4 h 522"/>
                <a:gd name="T34" fmla="*/ 8 w 484"/>
                <a:gd name="T35" fmla="*/ 201 h 522"/>
                <a:gd name="T36" fmla="*/ 6 w 484"/>
                <a:gd name="T37" fmla="*/ 226 h 522"/>
                <a:gd name="T38" fmla="*/ 20 w 484"/>
                <a:gd name="T39" fmla="*/ 232 h 522"/>
                <a:gd name="T40" fmla="*/ 31 w 484"/>
                <a:gd name="T41" fmla="*/ 228 h 522"/>
                <a:gd name="T42" fmla="*/ 224 w 484"/>
                <a:gd name="T43" fmla="*/ 58 h 522"/>
                <a:gd name="T44" fmla="*/ 224 w 484"/>
                <a:gd name="T45" fmla="*/ 504 h 522"/>
                <a:gd name="T46" fmla="*/ 242 w 484"/>
                <a:gd name="T47" fmla="*/ 522 h 522"/>
                <a:gd name="T48" fmla="*/ 260 w 484"/>
                <a:gd name="T49" fmla="*/ 504 h 522"/>
                <a:gd name="T50" fmla="*/ 260 w 484"/>
                <a:gd name="T51" fmla="*/ 58 h 522"/>
                <a:gd name="T52" fmla="*/ 452 w 484"/>
                <a:gd name="T53" fmla="*/ 228 h 522"/>
                <a:gd name="T54" fmla="*/ 477 w 484"/>
                <a:gd name="T55" fmla="*/ 226 h 522"/>
                <a:gd name="T56" fmla="*/ 476 w 484"/>
                <a:gd name="T57" fmla="*/ 201 h 522"/>
                <a:gd name="T58" fmla="*/ 254 w 484"/>
                <a:gd name="T59" fmla="*/ 4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4" h="522">
                  <a:moveTo>
                    <a:pt x="254" y="4"/>
                  </a:moveTo>
                  <a:cubicBezTo>
                    <a:pt x="253" y="4"/>
                    <a:pt x="253" y="4"/>
                    <a:pt x="253" y="3"/>
                  </a:cubicBezTo>
                  <a:cubicBezTo>
                    <a:pt x="252" y="3"/>
                    <a:pt x="252" y="3"/>
                    <a:pt x="251" y="3"/>
                  </a:cubicBezTo>
                  <a:cubicBezTo>
                    <a:pt x="251" y="2"/>
                    <a:pt x="250" y="2"/>
                    <a:pt x="250" y="2"/>
                  </a:cubicBezTo>
                  <a:cubicBezTo>
                    <a:pt x="249" y="1"/>
                    <a:pt x="249" y="1"/>
                    <a:pt x="248" y="1"/>
                  </a:cubicBezTo>
                  <a:cubicBezTo>
                    <a:pt x="248" y="1"/>
                    <a:pt x="247" y="1"/>
                    <a:pt x="246" y="0"/>
                  </a:cubicBezTo>
                  <a:cubicBezTo>
                    <a:pt x="246" y="0"/>
                    <a:pt x="246" y="0"/>
                    <a:pt x="245" y="0"/>
                  </a:cubicBezTo>
                  <a:cubicBezTo>
                    <a:pt x="244" y="0"/>
                    <a:pt x="243" y="0"/>
                    <a:pt x="242" y="0"/>
                  </a:cubicBezTo>
                  <a:cubicBezTo>
                    <a:pt x="242" y="0"/>
                    <a:pt x="242" y="0"/>
                    <a:pt x="242" y="0"/>
                  </a:cubicBezTo>
                  <a:cubicBezTo>
                    <a:pt x="242" y="0"/>
                    <a:pt x="242" y="0"/>
                    <a:pt x="242" y="0"/>
                  </a:cubicBezTo>
                  <a:cubicBezTo>
                    <a:pt x="241" y="0"/>
                    <a:pt x="239" y="0"/>
                    <a:pt x="238" y="0"/>
                  </a:cubicBezTo>
                  <a:cubicBezTo>
                    <a:pt x="238" y="0"/>
                    <a:pt x="238" y="0"/>
                    <a:pt x="237" y="0"/>
                  </a:cubicBezTo>
                  <a:cubicBezTo>
                    <a:pt x="236" y="1"/>
                    <a:pt x="236" y="1"/>
                    <a:pt x="235" y="1"/>
                  </a:cubicBezTo>
                  <a:cubicBezTo>
                    <a:pt x="235" y="1"/>
                    <a:pt x="234" y="1"/>
                    <a:pt x="234" y="2"/>
                  </a:cubicBezTo>
                  <a:cubicBezTo>
                    <a:pt x="233" y="2"/>
                    <a:pt x="233" y="2"/>
                    <a:pt x="232" y="3"/>
                  </a:cubicBezTo>
                  <a:cubicBezTo>
                    <a:pt x="232" y="3"/>
                    <a:pt x="231" y="3"/>
                    <a:pt x="231" y="3"/>
                  </a:cubicBezTo>
                  <a:cubicBezTo>
                    <a:pt x="231" y="4"/>
                    <a:pt x="230" y="4"/>
                    <a:pt x="230" y="4"/>
                  </a:cubicBezTo>
                  <a:cubicBezTo>
                    <a:pt x="8" y="201"/>
                    <a:pt x="8" y="201"/>
                    <a:pt x="8" y="201"/>
                  </a:cubicBezTo>
                  <a:cubicBezTo>
                    <a:pt x="0" y="207"/>
                    <a:pt x="0" y="219"/>
                    <a:pt x="6" y="226"/>
                  </a:cubicBezTo>
                  <a:cubicBezTo>
                    <a:pt x="10" y="230"/>
                    <a:pt x="15" y="232"/>
                    <a:pt x="20" y="232"/>
                  </a:cubicBezTo>
                  <a:cubicBezTo>
                    <a:pt x="24" y="232"/>
                    <a:pt x="28" y="231"/>
                    <a:pt x="31" y="228"/>
                  </a:cubicBezTo>
                  <a:cubicBezTo>
                    <a:pt x="224" y="58"/>
                    <a:pt x="224" y="58"/>
                    <a:pt x="224" y="58"/>
                  </a:cubicBezTo>
                  <a:cubicBezTo>
                    <a:pt x="224" y="504"/>
                    <a:pt x="224" y="504"/>
                    <a:pt x="224" y="504"/>
                  </a:cubicBezTo>
                  <a:cubicBezTo>
                    <a:pt x="224" y="514"/>
                    <a:pt x="232" y="522"/>
                    <a:pt x="242" y="522"/>
                  </a:cubicBezTo>
                  <a:cubicBezTo>
                    <a:pt x="252" y="522"/>
                    <a:pt x="260" y="514"/>
                    <a:pt x="260" y="504"/>
                  </a:cubicBezTo>
                  <a:cubicBezTo>
                    <a:pt x="260" y="58"/>
                    <a:pt x="260" y="58"/>
                    <a:pt x="260" y="58"/>
                  </a:cubicBezTo>
                  <a:cubicBezTo>
                    <a:pt x="452" y="228"/>
                    <a:pt x="452" y="228"/>
                    <a:pt x="452" y="228"/>
                  </a:cubicBezTo>
                  <a:cubicBezTo>
                    <a:pt x="460" y="234"/>
                    <a:pt x="471" y="234"/>
                    <a:pt x="477" y="226"/>
                  </a:cubicBezTo>
                  <a:cubicBezTo>
                    <a:pt x="484" y="219"/>
                    <a:pt x="483" y="207"/>
                    <a:pt x="476" y="201"/>
                  </a:cubicBezTo>
                  <a:lnTo>
                    <a:pt x="25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0" rIns="91427" bIns="45713" numCol="1" anchor="ctr" anchorCtr="0" compatLnSpc="1">
              <a:prstTxWarp prst="textNoShape">
                <a:avLst/>
              </a:prstTxWarp>
            </a:bodyPr>
            <a:lstStyle/>
            <a:p>
              <a:pPr defTabSz="914367"/>
              <a:endParaRPr lang="en-US">
                <a:solidFill>
                  <a:srgbClr val="353535"/>
                </a:solidFill>
                <a:latin typeface="Segoe UI Semilight"/>
              </a:endParaRPr>
            </a:p>
          </p:txBody>
        </p:sp>
      </p:grpSp>
      <p:sp>
        <p:nvSpPr>
          <p:cNvPr id="69" name="Freeform: Shape 68"/>
          <p:cNvSpPr>
            <a:spLocks/>
          </p:cNvSpPr>
          <p:nvPr/>
        </p:nvSpPr>
        <p:spPr bwMode="auto">
          <a:xfrm>
            <a:off x="616810" y="2754227"/>
            <a:ext cx="353138" cy="220769"/>
          </a:xfrm>
          <a:custGeom>
            <a:avLst/>
            <a:gdLst>
              <a:gd name="connsiteX0" fmla="*/ 1632469 w 2119312"/>
              <a:gd name="connsiteY0" fmla="*/ 396875 h 1184275"/>
              <a:gd name="connsiteX1" fmla="*/ 1539875 w 2119312"/>
              <a:gd name="connsiteY1" fmla="*/ 491378 h 1184275"/>
              <a:gd name="connsiteX2" fmla="*/ 1539875 w 2119312"/>
              <a:gd name="connsiteY2" fmla="*/ 506413 h 1184275"/>
              <a:gd name="connsiteX3" fmla="*/ 1647542 w 2119312"/>
              <a:gd name="connsiteY3" fmla="*/ 615950 h 1184275"/>
              <a:gd name="connsiteX4" fmla="*/ 1757362 w 2119312"/>
              <a:gd name="connsiteY4" fmla="*/ 506413 h 1184275"/>
              <a:gd name="connsiteX5" fmla="*/ 1647542 w 2119312"/>
              <a:gd name="connsiteY5" fmla="*/ 396875 h 1184275"/>
              <a:gd name="connsiteX6" fmla="*/ 1632469 w 2119312"/>
              <a:gd name="connsiteY6" fmla="*/ 396875 h 1184275"/>
              <a:gd name="connsiteX7" fmla="*/ 1647537 w 2119312"/>
              <a:gd name="connsiteY7" fmla="*/ 344487 h 1184275"/>
              <a:gd name="connsiteX8" fmla="*/ 1809749 w 2119312"/>
              <a:gd name="connsiteY8" fmla="*/ 506412 h 1184275"/>
              <a:gd name="connsiteX9" fmla="*/ 1647537 w 2119312"/>
              <a:gd name="connsiteY9" fmla="*/ 668337 h 1184275"/>
              <a:gd name="connsiteX10" fmla="*/ 1487487 w 2119312"/>
              <a:gd name="connsiteY10" fmla="*/ 506412 h 1184275"/>
              <a:gd name="connsiteX11" fmla="*/ 1493976 w 2119312"/>
              <a:gd name="connsiteY11" fmla="*/ 456755 h 1184275"/>
              <a:gd name="connsiteX12" fmla="*/ 1500464 w 2119312"/>
              <a:gd name="connsiteY12" fmla="*/ 437324 h 1184275"/>
              <a:gd name="connsiteX13" fmla="*/ 1522093 w 2119312"/>
              <a:gd name="connsiteY13" fmla="*/ 439483 h 1184275"/>
              <a:gd name="connsiteX14" fmla="*/ 1526418 w 2119312"/>
              <a:gd name="connsiteY14" fmla="*/ 439483 h 1184275"/>
              <a:gd name="connsiteX15" fmla="*/ 1582652 w 2119312"/>
              <a:gd name="connsiteY15" fmla="*/ 385508 h 1184275"/>
              <a:gd name="connsiteX16" fmla="*/ 1582652 w 2119312"/>
              <a:gd name="connsiteY16" fmla="*/ 379031 h 1184275"/>
              <a:gd name="connsiteX17" fmla="*/ 1580489 w 2119312"/>
              <a:gd name="connsiteY17" fmla="*/ 357441 h 1184275"/>
              <a:gd name="connsiteX18" fmla="*/ 1599955 w 2119312"/>
              <a:gd name="connsiteY18" fmla="*/ 350964 h 1184275"/>
              <a:gd name="connsiteX19" fmla="*/ 1647537 w 2119312"/>
              <a:gd name="connsiteY19" fmla="*/ 344487 h 1184275"/>
              <a:gd name="connsiteX20" fmla="*/ 1647540 w 2119312"/>
              <a:gd name="connsiteY20" fmla="*/ 292100 h 1184275"/>
              <a:gd name="connsiteX21" fmla="*/ 1239837 w 2119312"/>
              <a:gd name="connsiteY21" fmla="*/ 505619 h 1184275"/>
              <a:gd name="connsiteX22" fmla="*/ 1647540 w 2119312"/>
              <a:gd name="connsiteY22" fmla="*/ 719138 h 1184275"/>
              <a:gd name="connsiteX23" fmla="*/ 2057399 w 2119312"/>
              <a:gd name="connsiteY23" fmla="*/ 505619 h 1184275"/>
              <a:gd name="connsiteX24" fmla="*/ 1647540 w 2119312"/>
              <a:gd name="connsiteY24" fmla="*/ 292100 h 1184275"/>
              <a:gd name="connsiteX25" fmla="*/ 1647542 w 2119312"/>
              <a:gd name="connsiteY25" fmla="*/ 241300 h 1184275"/>
              <a:gd name="connsiteX26" fmla="*/ 2108541 w 2119312"/>
              <a:gd name="connsiteY26" fmla="*/ 491325 h 1184275"/>
              <a:gd name="connsiteX27" fmla="*/ 2119312 w 2119312"/>
              <a:gd name="connsiteY27" fmla="*/ 506413 h 1184275"/>
              <a:gd name="connsiteX28" fmla="*/ 2108541 w 2119312"/>
              <a:gd name="connsiteY28" fmla="*/ 519345 h 1184275"/>
              <a:gd name="connsiteX29" fmla="*/ 1647542 w 2119312"/>
              <a:gd name="connsiteY29" fmla="*/ 771525 h 1184275"/>
              <a:gd name="connsiteX30" fmla="*/ 1186542 w 2119312"/>
              <a:gd name="connsiteY30" fmla="*/ 519345 h 1184275"/>
              <a:gd name="connsiteX31" fmla="*/ 1177925 w 2119312"/>
              <a:gd name="connsiteY31" fmla="*/ 506413 h 1184275"/>
              <a:gd name="connsiteX32" fmla="*/ 1186542 w 2119312"/>
              <a:gd name="connsiteY32" fmla="*/ 491325 h 1184275"/>
              <a:gd name="connsiteX33" fmla="*/ 1647542 w 2119312"/>
              <a:gd name="connsiteY33" fmla="*/ 241300 h 1184275"/>
              <a:gd name="connsiteX34" fmla="*/ 1138237 w 2119312"/>
              <a:gd name="connsiteY34" fmla="*/ 230187 h 1184275"/>
              <a:gd name="connsiteX35" fmla="*/ 1157287 w 2119312"/>
              <a:gd name="connsiteY35" fmla="*/ 271462 h 1184275"/>
              <a:gd name="connsiteX36" fmla="*/ 890587 w 2119312"/>
              <a:gd name="connsiteY36" fmla="*/ 390525 h 1184275"/>
              <a:gd name="connsiteX37" fmla="*/ 754062 w 2119312"/>
              <a:gd name="connsiteY37" fmla="*/ 604837 h 1184275"/>
              <a:gd name="connsiteX38" fmla="*/ 601662 w 2119312"/>
              <a:gd name="connsiteY38" fmla="*/ 520700 h 1184275"/>
              <a:gd name="connsiteX39" fmla="*/ 558800 w 2119312"/>
              <a:gd name="connsiteY39" fmla="*/ 666750 h 1184275"/>
              <a:gd name="connsiteX40" fmla="*/ 439737 w 2119312"/>
              <a:gd name="connsiteY40" fmla="*/ 612775 h 1184275"/>
              <a:gd name="connsiteX41" fmla="*/ 350837 w 2119312"/>
              <a:gd name="connsiteY41" fmla="*/ 692150 h 1184275"/>
              <a:gd name="connsiteX42" fmla="*/ 319087 w 2119312"/>
              <a:gd name="connsiteY42" fmla="*/ 661988 h 1184275"/>
              <a:gd name="connsiteX43" fmla="*/ 428625 w 2119312"/>
              <a:gd name="connsiteY43" fmla="*/ 558800 h 1184275"/>
              <a:gd name="connsiteX44" fmla="*/ 528637 w 2119312"/>
              <a:gd name="connsiteY44" fmla="*/ 601662 h 1184275"/>
              <a:gd name="connsiteX45" fmla="*/ 573087 w 2119312"/>
              <a:gd name="connsiteY45" fmla="*/ 452437 h 1184275"/>
              <a:gd name="connsiteX46" fmla="*/ 736600 w 2119312"/>
              <a:gd name="connsiteY46" fmla="*/ 544512 h 1184275"/>
              <a:gd name="connsiteX47" fmla="*/ 857250 w 2119312"/>
              <a:gd name="connsiteY47" fmla="*/ 352425 h 1184275"/>
              <a:gd name="connsiteX48" fmla="*/ 255587 w 2119312"/>
              <a:gd name="connsiteY48" fmla="*/ 115887 h 1184275"/>
              <a:gd name="connsiteX49" fmla="*/ 309562 w 2119312"/>
              <a:gd name="connsiteY49" fmla="*/ 207962 h 1184275"/>
              <a:gd name="connsiteX50" fmla="*/ 277812 w 2119312"/>
              <a:gd name="connsiteY50" fmla="*/ 207962 h 1184275"/>
              <a:gd name="connsiteX51" fmla="*/ 277812 w 2119312"/>
              <a:gd name="connsiteY51" fmla="*/ 760412 h 1184275"/>
              <a:gd name="connsiteX52" fmla="*/ 1238249 w 2119312"/>
              <a:gd name="connsiteY52" fmla="*/ 760412 h 1184275"/>
              <a:gd name="connsiteX53" fmla="*/ 1238249 w 2119312"/>
              <a:gd name="connsiteY53" fmla="*/ 728662 h 1184275"/>
              <a:gd name="connsiteX54" fmla="*/ 1330324 w 2119312"/>
              <a:gd name="connsiteY54" fmla="*/ 782637 h 1184275"/>
              <a:gd name="connsiteX55" fmla="*/ 1238249 w 2119312"/>
              <a:gd name="connsiteY55" fmla="*/ 836612 h 1184275"/>
              <a:gd name="connsiteX56" fmla="*/ 1238249 w 2119312"/>
              <a:gd name="connsiteY56" fmla="*/ 806450 h 1184275"/>
              <a:gd name="connsiteX57" fmla="*/ 231775 w 2119312"/>
              <a:gd name="connsiteY57" fmla="*/ 806450 h 1184275"/>
              <a:gd name="connsiteX58" fmla="*/ 231775 w 2119312"/>
              <a:gd name="connsiteY58" fmla="*/ 207962 h 1184275"/>
              <a:gd name="connsiteX59" fmla="*/ 201612 w 2119312"/>
              <a:gd name="connsiteY59" fmla="*/ 207962 h 1184275"/>
              <a:gd name="connsiteX60" fmla="*/ 153026 w 2119312"/>
              <a:gd name="connsiteY60" fmla="*/ 0 h 1184275"/>
              <a:gd name="connsiteX61" fmla="*/ 1325505 w 2119312"/>
              <a:gd name="connsiteY61" fmla="*/ 0 h 1184275"/>
              <a:gd name="connsiteX62" fmla="*/ 1476375 w 2119312"/>
              <a:gd name="connsiteY62" fmla="*/ 151001 h 1184275"/>
              <a:gd name="connsiteX63" fmla="*/ 1476375 w 2119312"/>
              <a:gd name="connsiteY63" fmla="*/ 209244 h 1184275"/>
              <a:gd name="connsiteX64" fmla="*/ 1428959 w 2119312"/>
              <a:gd name="connsiteY64" fmla="*/ 230815 h 1184275"/>
              <a:gd name="connsiteX65" fmla="*/ 1428959 w 2119312"/>
              <a:gd name="connsiteY65" fmla="*/ 151001 h 1184275"/>
              <a:gd name="connsiteX66" fmla="*/ 1325505 w 2119312"/>
              <a:gd name="connsiteY66" fmla="*/ 47457 h 1184275"/>
              <a:gd name="connsiteX67" fmla="*/ 153026 w 2119312"/>
              <a:gd name="connsiteY67" fmla="*/ 47457 h 1184275"/>
              <a:gd name="connsiteX68" fmla="*/ 47417 w 2119312"/>
              <a:gd name="connsiteY68" fmla="*/ 151001 h 1184275"/>
              <a:gd name="connsiteX69" fmla="*/ 47417 w 2119312"/>
              <a:gd name="connsiteY69" fmla="*/ 867174 h 1184275"/>
              <a:gd name="connsiteX70" fmla="*/ 153026 w 2119312"/>
              <a:gd name="connsiteY70" fmla="*/ 970717 h 1184275"/>
              <a:gd name="connsiteX71" fmla="*/ 644433 w 2119312"/>
              <a:gd name="connsiteY71" fmla="*/ 970717 h 1184275"/>
              <a:gd name="connsiteX72" fmla="*/ 644433 w 2119312"/>
              <a:gd name="connsiteY72" fmla="*/ 1100146 h 1184275"/>
              <a:gd name="connsiteX73" fmla="*/ 450456 w 2119312"/>
              <a:gd name="connsiteY73" fmla="*/ 1100146 h 1184275"/>
              <a:gd name="connsiteX74" fmla="*/ 409506 w 2119312"/>
              <a:gd name="connsiteY74" fmla="*/ 1138975 h 1184275"/>
              <a:gd name="connsiteX75" fmla="*/ 1066870 w 2119312"/>
              <a:gd name="connsiteY75" fmla="*/ 1138975 h 1184275"/>
              <a:gd name="connsiteX76" fmla="*/ 1025919 w 2119312"/>
              <a:gd name="connsiteY76" fmla="*/ 1100146 h 1184275"/>
              <a:gd name="connsiteX77" fmla="*/ 831943 w 2119312"/>
              <a:gd name="connsiteY77" fmla="*/ 1100146 h 1184275"/>
              <a:gd name="connsiteX78" fmla="*/ 831943 w 2119312"/>
              <a:gd name="connsiteY78" fmla="*/ 970717 h 1184275"/>
              <a:gd name="connsiteX79" fmla="*/ 1325505 w 2119312"/>
              <a:gd name="connsiteY79" fmla="*/ 970717 h 1184275"/>
              <a:gd name="connsiteX80" fmla="*/ 1428959 w 2119312"/>
              <a:gd name="connsiteY80" fmla="*/ 867174 h 1184275"/>
              <a:gd name="connsiteX81" fmla="*/ 1428959 w 2119312"/>
              <a:gd name="connsiteY81" fmla="*/ 776574 h 1184275"/>
              <a:gd name="connsiteX82" fmla="*/ 1476375 w 2119312"/>
              <a:gd name="connsiteY82" fmla="*/ 798145 h 1184275"/>
              <a:gd name="connsiteX83" fmla="*/ 1476375 w 2119312"/>
              <a:gd name="connsiteY83" fmla="*/ 865017 h 1184275"/>
              <a:gd name="connsiteX84" fmla="*/ 1325505 w 2119312"/>
              <a:gd name="connsiteY84" fmla="*/ 1016017 h 1184275"/>
              <a:gd name="connsiteX85" fmla="*/ 879359 w 2119312"/>
              <a:gd name="connsiteY85" fmla="*/ 1016017 h 1184275"/>
              <a:gd name="connsiteX86" fmla="*/ 879359 w 2119312"/>
              <a:gd name="connsiteY86" fmla="*/ 1054846 h 1184275"/>
              <a:gd name="connsiteX87" fmla="*/ 1025919 w 2119312"/>
              <a:gd name="connsiteY87" fmla="*/ 1054846 h 1184275"/>
              <a:gd name="connsiteX88" fmla="*/ 1112131 w 2119312"/>
              <a:gd name="connsiteY88" fmla="*/ 1141132 h 1184275"/>
              <a:gd name="connsiteX89" fmla="*/ 1112131 w 2119312"/>
              <a:gd name="connsiteY89" fmla="*/ 1184275 h 1184275"/>
              <a:gd name="connsiteX90" fmla="*/ 364245 w 2119312"/>
              <a:gd name="connsiteY90" fmla="*/ 1184275 h 1184275"/>
              <a:gd name="connsiteX91" fmla="*/ 364245 w 2119312"/>
              <a:gd name="connsiteY91" fmla="*/ 1141132 h 1184275"/>
              <a:gd name="connsiteX92" fmla="*/ 450456 w 2119312"/>
              <a:gd name="connsiteY92" fmla="*/ 1054846 h 1184275"/>
              <a:gd name="connsiteX93" fmla="*/ 597016 w 2119312"/>
              <a:gd name="connsiteY93" fmla="*/ 1054846 h 1184275"/>
              <a:gd name="connsiteX94" fmla="*/ 597016 w 2119312"/>
              <a:gd name="connsiteY94" fmla="*/ 1016017 h 1184275"/>
              <a:gd name="connsiteX95" fmla="*/ 153026 w 2119312"/>
              <a:gd name="connsiteY95" fmla="*/ 1016017 h 1184275"/>
              <a:gd name="connsiteX96" fmla="*/ 0 w 2119312"/>
              <a:gd name="connsiteY96" fmla="*/ 865017 h 1184275"/>
              <a:gd name="connsiteX97" fmla="*/ 0 w 2119312"/>
              <a:gd name="connsiteY97" fmla="*/ 151001 h 1184275"/>
              <a:gd name="connsiteX98" fmla="*/ 153026 w 2119312"/>
              <a:gd name="connsiteY98" fmla="*/ 0 h 118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119312" h="1184275">
                <a:moveTo>
                  <a:pt x="1632469" y="396875"/>
                </a:moveTo>
                <a:cubicBezTo>
                  <a:pt x="1628162" y="446274"/>
                  <a:pt x="1589402" y="484935"/>
                  <a:pt x="1539875" y="491378"/>
                </a:cubicBezTo>
                <a:cubicBezTo>
                  <a:pt x="1539875" y="495674"/>
                  <a:pt x="1539875" y="499969"/>
                  <a:pt x="1539875" y="506413"/>
                </a:cubicBezTo>
                <a:cubicBezTo>
                  <a:pt x="1539875" y="566551"/>
                  <a:pt x="1587249" y="615950"/>
                  <a:pt x="1647542" y="615950"/>
                </a:cubicBezTo>
                <a:cubicBezTo>
                  <a:pt x="1707835" y="615950"/>
                  <a:pt x="1757362" y="566551"/>
                  <a:pt x="1757362" y="506413"/>
                </a:cubicBezTo>
                <a:cubicBezTo>
                  <a:pt x="1757362" y="446274"/>
                  <a:pt x="1707835" y="396875"/>
                  <a:pt x="1647542" y="396875"/>
                </a:cubicBezTo>
                <a:cubicBezTo>
                  <a:pt x="1643235" y="396875"/>
                  <a:pt x="1638929" y="396875"/>
                  <a:pt x="1632469" y="396875"/>
                </a:cubicBezTo>
                <a:close/>
                <a:moveTo>
                  <a:pt x="1647537" y="344487"/>
                </a:moveTo>
                <a:cubicBezTo>
                  <a:pt x="1738376" y="344487"/>
                  <a:pt x="1809749" y="417893"/>
                  <a:pt x="1809749" y="506412"/>
                </a:cubicBezTo>
                <a:cubicBezTo>
                  <a:pt x="1809749" y="594931"/>
                  <a:pt x="1738376" y="668337"/>
                  <a:pt x="1647537" y="668337"/>
                </a:cubicBezTo>
                <a:cubicBezTo>
                  <a:pt x="1558861" y="668337"/>
                  <a:pt x="1487487" y="594931"/>
                  <a:pt x="1487487" y="506412"/>
                </a:cubicBezTo>
                <a:cubicBezTo>
                  <a:pt x="1487487" y="489140"/>
                  <a:pt x="1489650" y="474027"/>
                  <a:pt x="1493976" y="456755"/>
                </a:cubicBezTo>
                <a:cubicBezTo>
                  <a:pt x="1500464" y="437324"/>
                  <a:pt x="1500464" y="437324"/>
                  <a:pt x="1500464" y="437324"/>
                </a:cubicBezTo>
                <a:cubicBezTo>
                  <a:pt x="1522093" y="439483"/>
                  <a:pt x="1522093" y="439483"/>
                  <a:pt x="1522093" y="439483"/>
                </a:cubicBezTo>
                <a:cubicBezTo>
                  <a:pt x="1524255" y="439483"/>
                  <a:pt x="1526418" y="439483"/>
                  <a:pt x="1526418" y="439483"/>
                </a:cubicBezTo>
                <a:cubicBezTo>
                  <a:pt x="1556698" y="439483"/>
                  <a:pt x="1582652" y="415734"/>
                  <a:pt x="1582652" y="385508"/>
                </a:cubicBezTo>
                <a:cubicBezTo>
                  <a:pt x="1582652" y="383349"/>
                  <a:pt x="1582652" y="381190"/>
                  <a:pt x="1582652" y="379031"/>
                </a:cubicBezTo>
                <a:cubicBezTo>
                  <a:pt x="1580489" y="357441"/>
                  <a:pt x="1580489" y="357441"/>
                  <a:pt x="1580489" y="357441"/>
                </a:cubicBezTo>
                <a:cubicBezTo>
                  <a:pt x="1599955" y="350964"/>
                  <a:pt x="1599955" y="350964"/>
                  <a:pt x="1599955" y="350964"/>
                </a:cubicBezTo>
                <a:cubicBezTo>
                  <a:pt x="1615094" y="346646"/>
                  <a:pt x="1632397" y="344487"/>
                  <a:pt x="1647537" y="344487"/>
                </a:cubicBezTo>
                <a:close/>
                <a:moveTo>
                  <a:pt x="1647540" y="292100"/>
                </a:moveTo>
                <a:cubicBezTo>
                  <a:pt x="1485753" y="292100"/>
                  <a:pt x="1332595" y="371900"/>
                  <a:pt x="1239837" y="505619"/>
                </a:cubicBezTo>
                <a:cubicBezTo>
                  <a:pt x="1332595" y="639338"/>
                  <a:pt x="1485753" y="719138"/>
                  <a:pt x="1647540" y="719138"/>
                </a:cubicBezTo>
                <a:cubicBezTo>
                  <a:pt x="1811483" y="719138"/>
                  <a:pt x="1962484" y="639338"/>
                  <a:pt x="2057399" y="505619"/>
                </a:cubicBezTo>
                <a:cubicBezTo>
                  <a:pt x="1962484" y="371900"/>
                  <a:pt x="1811483" y="292100"/>
                  <a:pt x="1647540" y="292100"/>
                </a:cubicBezTo>
                <a:close/>
                <a:moveTo>
                  <a:pt x="1647542" y="241300"/>
                </a:moveTo>
                <a:cubicBezTo>
                  <a:pt x="1834957" y="241300"/>
                  <a:pt x="2007294" y="333982"/>
                  <a:pt x="2108541" y="491325"/>
                </a:cubicBezTo>
                <a:cubicBezTo>
                  <a:pt x="2119312" y="506413"/>
                  <a:pt x="2119312" y="506413"/>
                  <a:pt x="2119312" y="506413"/>
                </a:cubicBezTo>
                <a:cubicBezTo>
                  <a:pt x="2108541" y="519345"/>
                  <a:pt x="2108541" y="519345"/>
                  <a:pt x="2108541" y="519345"/>
                </a:cubicBezTo>
                <a:cubicBezTo>
                  <a:pt x="2007294" y="676688"/>
                  <a:pt x="1834957" y="771525"/>
                  <a:pt x="1647542" y="771525"/>
                </a:cubicBezTo>
                <a:cubicBezTo>
                  <a:pt x="1462280" y="771525"/>
                  <a:pt x="1289944" y="676688"/>
                  <a:pt x="1186542" y="519345"/>
                </a:cubicBezTo>
                <a:cubicBezTo>
                  <a:pt x="1177925" y="506413"/>
                  <a:pt x="1177925" y="506413"/>
                  <a:pt x="1177925" y="506413"/>
                </a:cubicBezTo>
                <a:cubicBezTo>
                  <a:pt x="1186542" y="491325"/>
                  <a:pt x="1186542" y="491325"/>
                  <a:pt x="1186542" y="491325"/>
                </a:cubicBezTo>
                <a:cubicBezTo>
                  <a:pt x="1289944" y="333982"/>
                  <a:pt x="1462280" y="241300"/>
                  <a:pt x="1647542" y="241300"/>
                </a:cubicBezTo>
                <a:close/>
                <a:moveTo>
                  <a:pt x="1138237" y="230187"/>
                </a:moveTo>
                <a:lnTo>
                  <a:pt x="1157287" y="271462"/>
                </a:lnTo>
                <a:lnTo>
                  <a:pt x="890587" y="390525"/>
                </a:lnTo>
                <a:lnTo>
                  <a:pt x="754062" y="604837"/>
                </a:lnTo>
                <a:lnTo>
                  <a:pt x="601662" y="520700"/>
                </a:lnTo>
                <a:lnTo>
                  <a:pt x="558800" y="666750"/>
                </a:lnTo>
                <a:lnTo>
                  <a:pt x="439737" y="612775"/>
                </a:lnTo>
                <a:lnTo>
                  <a:pt x="350837" y="692150"/>
                </a:lnTo>
                <a:lnTo>
                  <a:pt x="319087" y="661988"/>
                </a:lnTo>
                <a:lnTo>
                  <a:pt x="428625" y="558800"/>
                </a:lnTo>
                <a:lnTo>
                  <a:pt x="528637" y="601662"/>
                </a:lnTo>
                <a:lnTo>
                  <a:pt x="573087" y="452437"/>
                </a:lnTo>
                <a:lnTo>
                  <a:pt x="736600" y="544512"/>
                </a:lnTo>
                <a:lnTo>
                  <a:pt x="857250" y="352425"/>
                </a:lnTo>
                <a:close/>
                <a:moveTo>
                  <a:pt x="255587" y="115887"/>
                </a:moveTo>
                <a:lnTo>
                  <a:pt x="309562" y="207962"/>
                </a:lnTo>
                <a:lnTo>
                  <a:pt x="277812" y="207962"/>
                </a:lnTo>
                <a:lnTo>
                  <a:pt x="277812" y="760412"/>
                </a:lnTo>
                <a:lnTo>
                  <a:pt x="1238249" y="760412"/>
                </a:lnTo>
                <a:lnTo>
                  <a:pt x="1238249" y="728662"/>
                </a:lnTo>
                <a:lnTo>
                  <a:pt x="1330324" y="782637"/>
                </a:lnTo>
                <a:lnTo>
                  <a:pt x="1238249" y="836612"/>
                </a:lnTo>
                <a:lnTo>
                  <a:pt x="1238249" y="806450"/>
                </a:lnTo>
                <a:lnTo>
                  <a:pt x="231775" y="806450"/>
                </a:lnTo>
                <a:lnTo>
                  <a:pt x="231775" y="207962"/>
                </a:lnTo>
                <a:lnTo>
                  <a:pt x="201612" y="207962"/>
                </a:lnTo>
                <a:close/>
                <a:moveTo>
                  <a:pt x="153026" y="0"/>
                </a:moveTo>
                <a:cubicBezTo>
                  <a:pt x="1325505" y="0"/>
                  <a:pt x="1325505" y="0"/>
                  <a:pt x="1325505" y="0"/>
                </a:cubicBezTo>
                <a:cubicBezTo>
                  <a:pt x="1407406" y="0"/>
                  <a:pt x="1476375" y="66872"/>
                  <a:pt x="1476375" y="151001"/>
                </a:cubicBezTo>
                <a:cubicBezTo>
                  <a:pt x="1476375" y="170415"/>
                  <a:pt x="1476375" y="189829"/>
                  <a:pt x="1476375" y="209244"/>
                </a:cubicBezTo>
                <a:cubicBezTo>
                  <a:pt x="1459133" y="217872"/>
                  <a:pt x="1444046" y="224344"/>
                  <a:pt x="1428959" y="230815"/>
                </a:cubicBezTo>
                <a:cubicBezTo>
                  <a:pt x="1428959" y="151001"/>
                  <a:pt x="1428959" y="151001"/>
                  <a:pt x="1428959" y="151001"/>
                </a:cubicBezTo>
                <a:cubicBezTo>
                  <a:pt x="1428959" y="92757"/>
                  <a:pt x="1381542" y="47457"/>
                  <a:pt x="1325505" y="47457"/>
                </a:cubicBezTo>
                <a:cubicBezTo>
                  <a:pt x="153026" y="47457"/>
                  <a:pt x="153026" y="47457"/>
                  <a:pt x="153026" y="47457"/>
                </a:cubicBezTo>
                <a:cubicBezTo>
                  <a:pt x="94833" y="47457"/>
                  <a:pt x="47417" y="92757"/>
                  <a:pt x="47417" y="151001"/>
                </a:cubicBezTo>
                <a:cubicBezTo>
                  <a:pt x="47417" y="867174"/>
                  <a:pt x="47417" y="867174"/>
                  <a:pt x="47417" y="867174"/>
                </a:cubicBezTo>
                <a:cubicBezTo>
                  <a:pt x="47417" y="923260"/>
                  <a:pt x="94833" y="970717"/>
                  <a:pt x="153026" y="970717"/>
                </a:cubicBezTo>
                <a:cubicBezTo>
                  <a:pt x="644433" y="970717"/>
                  <a:pt x="644433" y="970717"/>
                  <a:pt x="644433" y="970717"/>
                </a:cubicBezTo>
                <a:cubicBezTo>
                  <a:pt x="644433" y="1100146"/>
                  <a:pt x="644433" y="1100146"/>
                  <a:pt x="644433" y="1100146"/>
                </a:cubicBezTo>
                <a:cubicBezTo>
                  <a:pt x="450456" y="1100146"/>
                  <a:pt x="450456" y="1100146"/>
                  <a:pt x="450456" y="1100146"/>
                </a:cubicBezTo>
                <a:cubicBezTo>
                  <a:pt x="428903" y="1100146"/>
                  <a:pt x="411661" y="1117403"/>
                  <a:pt x="409506" y="1138975"/>
                </a:cubicBezTo>
                <a:cubicBezTo>
                  <a:pt x="1066870" y="1138975"/>
                  <a:pt x="1066870" y="1138975"/>
                  <a:pt x="1066870" y="1138975"/>
                </a:cubicBezTo>
                <a:cubicBezTo>
                  <a:pt x="1064714" y="1117403"/>
                  <a:pt x="1047472" y="1100146"/>
                  <a:pt x="1025919" y="1100146"/>
                </a:cubicBezTo>
                <a:cubicBezTo>
                  <a:pt x="831943" y="1100146"/>
                  <a:pt x="831943" y="1100146"/>
                  <a:pt x="831943" y="1100146"/>
                </a:cubicBezTo>
                <a:cubicBezTo>
                  <a:pt x="831943" y="970717"/>
                  <a:pt x="831943" y="970717"/>
                  <a:pt x="831943" y="970717"/>
                </a:cubicBezTo>
                <a:cubicBezTo>
                  <a:pt x="1325505" y="970717"/>
                  <a:pt x="1325505" y="970717"/>
                  <a:pt x="1325505" y="970717"/>
                </a:cubicBezTo>
                <a:cubicBezTo>
                  <a:pt x="1381542" y="970717"/>
                  <a:pt x="1428959" y="923260"/>
                  <a:pt x="1428959" y="867174"/>
                </a:cubicBezTo>
                <a:cubicBezTo>
                  <a:pt x="1428959" y="834817"/>
                  <a:pt x="1428959" y="804617"/>
                  <a:pt x="1428959" y="776574"/>
                </a:cubicBezTo>
                <a:cubicBezTo>
                  <a:pt x="1444046" y="783045"/>
                  <a:pt x="1461288" y="791674"/>
                  <a:pt x="1476375" y="798145"/>
                </a:cubicBezTo>
                <a:cubicBezTo>
                  <a:pt x="1476375" y="865017"/>
                  <a:pt x="1476375" y="865017"/>
                  <a:pt x="1476375" y="865017"/>
                </a:cubicBezTo>
                <a:cubicBezTo>
                  <a:pt x="1476375" y="949146"/>
                  <a:pt x="1407406" y="1016017"/>
                  <a:pt x="1325505" y="1016017"/>
                </a:cubicBezTo>
                <a:cubicBezTo>
                  <a:pt x="879359" y="1016017"/>
                  <a:pt x="879359" y="1016017"/>
                  <a:pt x="879359" y="1016017"/>
                </a:cubicBezTo>
                <a:cubicBezTo>
                  <a:pt x="879359" y="1054846"/>
                  <a:pt x="879359" y="1054846"/>
                  <a:pt x="879359" y="1054846"/>
                </a:cubicBezTo>
                <a:cubicBezTo>
                  <a:pt x="1025919" y="1054846"/>
                  <a:pt x="1025919" y="1054846"/>
                  <a:pt x="1025919" y="1054846"/>
                </a:cubicBezTo>
                <a:cubicBezTo>
                  <a:pt x="1073336" y="1054846"/>
                  <a:pt x="1112131" y="1093675"/>
                  <a:pt x="1112131" y="1141132"/>
                </a:cubicBezTo>
                <a:cubicBezTo>
                  <a:pt x="1112131" y="1141132"/>
                  <a:pt x="1112131" y="1141132"/>
                  <a:pt x="1112131" y="1184275"/>
                </a:cubicBezTo>
                <a:cubicBezTo>
                  <a:pt x="364245" y="1184275"/>
                  <a:pt x="364245" y="1184275"/>
                  <a:pt x="364245" y="1184275"/>
                </a:cubicBezTo>
                <a:cubicBezTo>
                  <a:pt x="364245" y="1141132"/>
                  <a:pt x="364245" y="1141132"/>
                  <a:pt x="364245" y="1141132"/>
                </a:cubicBezTo>
                <a:cubicBezTo>
                  <a:pt x="364245" y="1093675"/>
                  <a:pt x="403040" y="1054846"/>
                  <a:pt x="450456" y="1054846"/>
                </a:cubicBezTo>
                <a:cubicBezTo>
                  <a:pt x="597016" y="1054846"/>
                  <a:pt x="597016" y="1054846"/>
                  <a:pt x="597016" y="1054846"/>
                </a:cubicBezTo>
                <a:cubicBezTo>
                  <a:pt x="597016" y="1016017"/>
                  <a:pt x="597016" y="1016017"/>
                  <a:pt x="597016" y="1016017"/>
                </a:cubicBezTo>
                <a:cubicBezTo>
                  <a:pt x="153026" y="1016017"/>
                  <a:pt x="153026" y="1016017"/>
                  <a:pt x="153026" y="1016017"/>
                </a:cubicBezTo>
                <a:cubicBezTo>
                  <a:pt x="68970" y="1016017"/>
                  <a:pt x="0" y="949146"/>
                  <a:pt x="0" y="865017"/>
                </a:cubicBezTo>
                <a:cubicBezTo>
                  <a:pt x="0" y="151001"/>
                  <a:pt x="0" y="151001"/>
                  <a:pt x="0" y="151001"/>
                </a:cubicBezTo>
                <a:cubicBezTo>
                  <a:pt x="0" y="66872"/>
                  <a:pt x="68970" y="0"/>
                  <a:pt x="153026"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defTabSz="914367"/>
            <a:endParaRPr lang="en-US">
              <a:solidFill>
                <a:srgbClr val="353535"/>
              </a:solidFill>
              <a:latin typeface="Segoe UI Semilight"/>
            </a:endParaRPr>
          </a:p>
        </p:txBody>
      </p:sp>
      <p:sp>
        <p:nvSpPr>
          <p:cNvPr id="75" name="Freeform 60"/>
          <p:cNvSpPr>
            <a:spLocks noChangeAspect="1"/>
          </p:cNvSpPr>
          <p:nvPr/>
        </p:nvSpPr>
        <p:spPr bwMode="auto">
          <a:xfrm>
            <a:off x="686708" y="4877710"/>
            <a:ext cx="213340" cy="286007"/>
          </a:xfrm>
          <a:custGeom>
            <a:avLst/>
            <a:gdLst>
              <a:gd name="connsiteX0" fmla="*/ 1582005 w 2470151"/>
              <a:gd name="connsiteY0" fmla="*/ 2540000 h 3311525"/>
              <a:gd name="connsiteX1" fmla="*/ 1582005 w 2470151"/>
              <a:gd name="connsiteY1" fmla="*/ 2595049 h 3311525"/>
              <a:gd name="connsiteX2" fmla="*/ 1582005 w 2470151"/>
              <a:gd name="connsiteY2" fmla="*/ 2715234 h 3311525"/>
              <a:gd name="connsiteX3" fmla="*/ 1970820 w 2470151"/>
              <a:gd name="connsiteY3" fmla="*/ 2715234 h 3311525"/>
              <a:gd name="connsiteX4" fmla="*/ 1970820 w 2470151"/>
              <a:gd name="connsiteY4" fmla="*/ 2540000 h 3311525"/>
              <a:gd name="connsiteX5" fmla="*/ 1892570 w 2470151"/>
              <a:gd name="connsiteY5" fmla="*/ 2540000 h 3311525"/>
              <a:gd name="connsiteX6" fmla="*/ 1640443 w 2470151"/>
              <a:gd name="connsiteY6" fmla="*/ 2540000 h 3311525"/>
              <a:gd name="connsiteX7" fmla="*/ 1582005 w 2470151"/>
              <a:gd name="connsiteY7" fmla="*/ 2241551 h 3311525"/>
              <a:gd name="connsiteX8" fmla="*/ 1582005 w 2470151"/>
              <a:gd name="connsiteY8" fmla="*/ 2248858 h 3311525"/>
              <a:gd name="connsiteX9" fmla="*/ 1582005 w 2470151"/>
              <a:gd name="connsiteY9" fmla="*/ 2364839 h 3311525"/>
              <a:gd name="connsiteX10" fmla="*/ 1582005 w 2470151"/>
              <a:gd name="connsiteY10" fmla="*/ 2417763 h 3311525"/>
              <a:gd name="connsiteX11" fmla="*/ 1970820 w 2470151"/>
              <a:gd name="connsiteY11" fmla="*/ 2417763 h 3311525"/>
              <a:gd name="connsiteX12" fmla="*/ 1970820 w 2470151"/>
              <a:gd name="connsiteY12" fmla="*/ 2336849 h 3311525"/>
              <a:gd name="connsiteX13" fmla="*/ 1970820 w 2470151"/>
              <a:gd name="connsiteY13" fmla="*/ 2241551 h 3311525"/>
              <a:gd name="connsiteX14" fmla="*/ 1892569 w 2470151"/>
              <a:gd name="connsiteY14" fmla="*/ 2241551 h 3311525"/>
              <a:gd name="connsiteX15" fmla="*/ 1666396 w 2470151"/>
              <a:gd name="connsiteY15" fmla="*/ 2241551 h 3311525"/>
              <a:gd name="connsiteX16" fmla="*/ 1071563 w 2470151"/>
              <a:gd name="connsiteY16" fmla="*/ 2241551 h 3311525"/>
              <a:gd name="connsiteX17" fmla="*/ 1071563 w 2470151"/>
              <a:gd name="connsiteY17" fmla="*/ 2265725 h 3311525"/>
              <a:gd name="connsiteX18" fmla="*/ 1071563 w 2470151"/>
              <a:gd name="connsiteY18" fmla="*/ 2415902 h 3311525"/>
              <a:gd name="connsiteX19" fmla="*/ 1071563 w 2470151"/>
              <a:gd name="connsiteY19" fmla="*/ 2417763 h 3311525"/>
              <a:gd name="connsiteX20" fmla="*/ 1460500 w 2470151"/>
              <a:gd name="connsiteY20" fmla="*/ 2417763 h 3311525"/>
              <a:gd name="connsiteX21" fmla="*/ 1460500 w 2470151"/>
              <a:gd name="connsiteY21" fmla="*/ 2282241 h 3311525"/>
              <a:gd name="connsiteX22" fmla="*/ 1460500 w 2470151"/>
              <a:gd name="connsiteY22" fmla="*/ 2241551 h 3311525"/>
              <a:gd name="connsiteX23" fmla="*/ 1290351 w 2470151"/>
              <a:gd name="connsiteY23" fmla="*/ 2241551 h 3311525"/>
              <a:gd name="connsiteX24" fmla="*/ 1137314 w 2470151"/>
              <a:gd name="connsiteY24" fmla="*/ 2241551 h 3311525"/>
              <a:gd name="connsiteX25" fmla="*/ 563563 w 2470151"/>
              <a:gd name="connsiteY25" fmla="*/ 2241551 h 3311525"/>
              <a:gd name="connsiteX26" fmla="*/ 563563 w 2470151"/>
              <a:gd name="connsiteY26" fmla="*/ 2417763 h 3311525"/>
              <a:gd name="connsiteX27" fmla="*/ 949325 w 2470151"/>
              <a:gd name="connsiteY27" fmla="*/ 2417763 h 3311525"/>
              <a:gd name="connsiteX28" fmla="*/ 949325 w 2470151"/>
              <a:gd name="connsiteY28" fmla="*/ 2268067 h 3311525"/>
              <a:gd name="connsiteX29" fmla="*/ 949325 w 2470151"/>
              <a:gd name="connsiteY29" fmla="*/ 2241551 h 3311525"/>
              <a:gd name="connsiteX30" fmla="*/ 893297 w 2470151"/>
              <a:gd name="connsiteY30" fmla="*/ 2241551 h 3311525"/>
              <a:gd name="connsiteX31" fmla="*/ 582787 w 2470151"/>
              <a:gd name="connsiteY31" fmla="*/ 2241551 h 3311525"/>
              <a:gd name="connsiteX32" fmla="*/ 1582005 w 2470151"/>
              <a:gd name="connsiteY32" fmla="*/ 1939925 h 3311525"/>
              <a:gd name="connsiteX33" fmla="*/ 1582005 w 2470151"/>
              <a:gd name="connsiteY33" fmla="*/ 1945416 h 3311525"/>
              <a:gd name="connsiteX34" fmla="*/ 1582005 w 2470151"/>
              <a:gd name="connsiteY34" fmla="*/ 2109751 h 3311525"/>
              <a:gd name="connsiteX35" fmla="*/ 1582005 w 2470151"/>
              <a:gd name="connsiteY35" fmla="*/ 2119313 h 3311525"/>
              <a:gd name="connsiteX36" fmla="*/ 1605040 w 2470151"/>
              <a:gd name="connsiteY36" fmla="*/ 2119313 h 3311525"/>
              <a:gd name="connsiteX37" fmla="*/ 1950864 w 2470151"/>
              <a:gd name="connsiteY37" fmla="*/ 2119313 h 3311525"/>
              <a:gd name="connsiteX38" fmla="*/ 1970820 w 2470151"/>
              <a:gd name="connsiteY38" fmla="*/ 2119313 h 3311525"/>
              <a:gd name="connsiteX39" fmla="*/ 1970820 w 2470151"/>
              <a:gd name="connsiteY39" fmla="*/ 2052500 h 3311525"/>
              <a:gd name="connsiteX40" fmla="*/ 1970820 w 2470151"/>
              <a:gd name="connsiteY40" fmla="*/ 1941391 h 3311525"/>
              <a:gd name="connsiteX41" fmla="*/ 1970820 w 2470151"/>
              <a:gd name="connsiteY41" fmla="*/ 1939925 h 3311525"/>
              <a:gd name="connsiteX42" fmla="*/ 1892569 w 2470151"/>
              <a:gd name="connsiteY42" fmla="*/ 1939925 h 3311525"/>
              <a:gd name="connsiteX43" fmla="*/ 1666396 w 2470151"/>
              <a:gd name="connsiteY43" fmla="*/ 1939925 h 3311525"/>
              <a:gd name="connsiteX44" fmla="*/ 1071563 w 2470151"/>
              <a:gd name="connsiteY44" fmla="*/ 1939925 h 3311525"/>
              <a:gd name="connsiteX45" fmla="*/ 1071563 w 2470151"/>
              <a:gd name="connsiteY45" fmla="*/ 1973277 h 3311525"/>
              <a:gd name="connsiteX46" fmla="*/ 1071563 w 2470151"/>
              <a:gd name="connsiteY46" fmla="*/ 2089495 h 3311525"/>
              <a:gd name="connsiteX47" fmla="*/ 1071563 w 2470151"/>
              <a:gd name="connsiteY47" fmla="*/ 2119313 h 3311525"/>
              <a:gd name="connsiteX48" fmla="*/ 1187300 w 2470151"/>
              <a:gd name="connsiteY48" fmla="*/ 2119313 h 3311525"/>
              <a:gd name="connsiteX49" fmla="*/ 1347760 w 2470151"/>
              <a:gd name="connsiteY49" fmla="*/ 2119313 h 3311525"/>
              <a:gd name="connsiteX50" fmla="*/ 1460500 w 2470151"/>
              <a:gd name="connsiteY50" fmla="*/ 2119313 h 3311525"/>
              <a:gd name="connsiteX51" fmla="*/ 1460500 w 2470151"/>
              <a:gd name="connsiteY51" fmla="*/ 2082453 h 3311525"/>
              <a:gd name="connsiteX52" fmla="*/ 1460500 w 2470151"/>
              <a:gd name="connsiteY52" fmla="*/ 1939925 h 3311525"/>
              <a:gd name="connsiteX53" fmla="*/ 1290351 w 2470151"/>
              <a:gd name="connsiteY53" fmla="*/ 1939925 h 3311525"/>
              <a:gd name="connsiteX54" fmla="*/ 1137314 w 2470151"/>
              <a:gd name="connsiteY54" fmla="*/ 1939925 h 3311525"/>
              <a:gd name="connsiteX55" fmla="*/ 563563 w 2470151"/>
              <a:gd name="connsiteY55" fmla="*/ 1939925 h 3311525"/>
              <a:gd name="connsiteX56" fmla="*/ 563563 w 2470151"/>
              <a:gd name="connsiteY56" fmla="*/ 2119313 h 3311525"/>
              <a:gd name="connsiteX57" fmla="*/ 641081 w 2470151"/>
              <a:gd name="connsiteY57" fmla="*/ 2119313 h 3311525"/>
              <a:gd name="connsiteX58" fmla="*/ 936798 w 2470151"/>
              <a:gd name="connsiteY58" fmla="*/ 2119313 h 3311525"/>
              <a:gd name="connsiteX59" fmla="*/ 949325 w 2470151"/>
              <a:gd name="connsiteY59" fmla="*/ 2119313 h 3311525"/>
              <a:gd name="connsiteX60" fmla="*/ 949325 w 2470151"/>
              <a:gd name="connsiteY60" fmla="*/ 2083348 h 3311525"/>
              <a:gd name="connsiteX61" fmla="*/ 949325 w 2470151"/>
              <a:gd name="connsiteY61" fmla="*/ 1939925 h 3311525"/>
              <a:gd name="connsiteX62" fmla="*/ 893297 w 2470151"/>
              <a:gd name="connsiteY62" fmla="*/ 1939925 h 3311525"/>
              <a:gd name="connsiteX63" fmla="*/ 582787 w 2470151"/>
              <a:gd name="connsiteY63" fmla="*/ 1939925 h 3311525"/>
              <a:gd name="connsiteX64" fmla="*/ 1582005 w 2470151"/>
              <a:gd name="connsiteY64" fmla="*/ 1643063 h 3311525"/>
              <a:gd name="connsiteX65" fmla="*/ 1582005 w 2470151"/>
              <a:gd name="connsiteY65" fmla="*/ 1753749 h 3311525"/>
              <a:gd name="connsiteX66" fmla="*/ 1582005 w 2470151"/>
              <a:gd name="connsiteY66" fmla="*/ 1819275 h 3311525"/>
              <a:gd name="connsiteX67" fmla="*/ 1605040 w 2470151"/>
              <a:gd name="connsiteY67" fmla="*/ 1819275 h 3311525"/>
              <a:gd name="connsiteX68" fmla="*/ 1950864 w 2470151"/>
              <a:gd name="connsiteY68" fmla="*/ 1819275 h 3311525"/>
              <a:gd name="connsiteX69" fmla="*/ 1970820 w 2470151"/>
              <a:gd name="connsiteY69" fmla="*/ 1819275 h 3311525"/>
              <a:gd name="connsiteX70" fmla="*/ 1970820 w 2470151"/>
              <a:gd name="connsiteY70" fmla="*/ 1772909 h 3311525"/>
              <a:gd name="connsiteX71" fmla="*/ 1970820 w 2470151"/>
              <a:gd name="connsiteY71" fmla="*/ 1664879 h 3311525"/>
              <a:gd name="connsiteX72" fmla="*/ 1970820 w 2470151"/>
              <a:gd name="connsiteY72" fmla="*/ 1643063 h 3311525"/>
              <a:gd name="connsiteX73" fmla="*/ 1892569 w 2470151"/>
              <a:gd name="connsiteY73" fmla="*/ 1643063 h 3311525"/>
              <a:gd name="connsiteX74" fmla="*/ 1666396 w 2470151"/>
              <a:gd name="connsiteY74" fmla="*/ 1643063 h 3311525"/>
              <a:gd name="connsiteX75" fmla="*/ 1071563 w 2470151"/>
              <a:gd name="connsiteY75" fmla="*/ 1643063 h 3311525"/>
              <a:gd name="connsiteX76" fmla="*/ 1071563 w 2470151"/>
              <a:gd name="connsiteY76" fmla="*/ 1675852 h 3311525"/>
              <a:gd name="connsiteX77" fmla="*/ 1071563 w 2470151"/>
              <a:gd name="connsiteY77" fmla="*/ 1819275 h 3311525"/>
              <a:gd name="connsiteX78" fmla="*/ 1187300 w 2470151"/>
              <a:gd name="connsiteY78" fmla="*/ 1819275 h 3311525"/>
              <a:gd name="connsiteX79" fmla="*/ 1347760 w 2470151"/>
              <a:gd name="connsiteY79" fmla="*/ 1819275 h 3311525"/>
              <a:gd name="connsiteX80" fmla="*/ 1460500 w 2470151"/>
              <a:gd name="connsiteY80" fmla="*/ 1819275 h 3311525"/>
              <a:gd name="connsiteX81" fmla="*/ 1460500 w 2470151"/>
              <a:gd name="connsiteY81" fmla="*/ 1766153 h 3311525"/>
              <a:gd name="connsiteX82" fmla="*/ 1460500 w 2470151"/>
              <a:gd name="connsiteY82" fmla="*/ 1645257 h 3311525"/>
              <a:gd name="connsiteX83" fmla="*/ 1460500 w 2470151"/>
              <a:gd name="connsiteY83" fmla="*/ 1643063 h 3311525"/>
              <a:gd name="connsiteX84" fmla="*/ 1290351 w 2470151"/>
              <a:gd name="connsiteY84" fmla="*/ 1643063 h 3311525"/>
              <a:gd name="connsiteX85" fmla="*/ 1137314 w 2470151"/>
              <a:gd name="connsiteY85" fmla="*/ 1643063 h 3311525"/>
              <a:gd name="connsiteX86" fmla="*/ 563563 w 2470151"/>
              <a:gd name="connsiteY86" fmla="*/ 1643063 h 3311525"/>
              <a:gd name="connsiteX87" fmla="*/ 563563 w 2470151"/>
              <a:gd name="connsiteY87" fmla="*/ 1819275 h 3311525"/>
              <a:gd name="connsiteX88" fmla="*/ 641081 w 2470151"/>
              <a:gd name="connsiteY88" fmla="*/ 1819275 h 3311525"/>
              <a:gd name="connsiteX89" fmla="*/ 936798 w 2470151"/>
              <a:gd name="connsiteY89" fmla="*/ 1819275 h 3311525"/>
              <a:gd name="connsiteX90" fmla="*/ 949325 w 2470151"/>
              <a:gd name="connsiteY90" fmla="*/ 1819275 h 3311525"/>
              <a:gd name="connsiteX91" fmla="*/ 949325 w 2470151"/>
              <a:gd name="connsiteY91" fmla="*/ 1785923 h 3311525"/>
              <a:gd name="connsiteX92" fmla="*/ 949325 w 2470151"/>
              <a:gd name="connsiteY92" fmla="*/ 1669705 h 3311525"/>
              <a:gd name="connsiteX93" fmla="*/ 949325 w 2470151"/>
              <a:gd name="connsiteY93" fmla="*/ 1643063 h 3311525"/>
              <a:gd name="connsiteX94" fmla="*/ 893297 w 2470151"/>
              <a:gd name="connsiteY94" fmla="*/ 1643063 h 3311525"/>
              <a:gd name="connsiteX95" fmla="*/ 582787 w 2470151"/>
              <a:gd name="connsiteY95" fmla="*/ 1643063 h 3311525"/>
              <a:gd name="connsiteX96" fmla="*/ 1582005 w 2470151"/>
              <a:gd name="connsiteY96" fmla="*/ 1341438 h 3311525"/>
              <a:gd name="connsiteX97" fmla="*/ 1582005 w 2470151"/>
              <a:gd name="connsiteY97" fmla="*/ 1520825 h 3311525"/>
              <a:gd name="connsiteX98" fmla="*/ 1605040 w 2470151"/>
              <a:gd name="connsiteY98" fmla="*/ 1520825 h 3311525"/>
              <a:gd name="connsiteX99" fmla="*/ 1950864 w 2470151"/>
              <a:gd name="connsiteY99" fmla="*/ 1520825 h 3311525"/>
              <a:gd name="connsiteX100" fmla="*/ 1971676 w 2470151"/>
              <a:gd name="connsiteY100" fmla="*/ 1520825 h 3311525"/>
              <a:gd name="connsiteX101" fmla="*/ 1971676 w 2470151"/>
              <a:gd name="connsiteY101" fmla="*/ 1341438 h 3311525"/>
              <a:gd name="connsiteX102" fmla="*/ 1071563 w 2470151"/>
              <a:gd name="connsiteY102" fmla="*/ 1341438 h 3311525"/>
              <a:gd name="connsiteX103" fmla="*/ 1071563 w 2470151"/>
              <a:gd name="connsiteY103" fmla="*/ 1491133 h 3311525"/>
              <a:gd name="connsiteX104" fmla="*/ 1071563 w 2470151"/>
              <a:gd name="connsiteY104" fmla="*/ 1520825 h 3311525"/>
              <a:gd name="connsiteX105" fmla="*/ 1187300 w 2470151"/>
              <a:gd name="connsiteY105" fmla="*/ 1520825 h 3311525"/>
              <a:gd name="connsiteX106" fmla="*/ 1347760 w 2470151"/>
              <a:gd name="connsiteY106" fmla="*/ 1520825 h 3311525"/>
              <a:gd name="connsiteX107" fmla="*/ 1460500 w 2470151"/>
              <a:gd name="connsiteY107" fmla="*/ 1520825 h 3311525"/>
              <a:gd name="connsiteX108" fmla="*/ 1460500 w 2470151"/>
              <a:gd name="connsiteY108" fmla="*/ 1467019 h 3311525"/>
              <a:gd name="connsiteX109" fmla="*/ 1460500 w 2470151"/>
              <a:gd name="connsiteY109" fmla="*/ 1358907 h 3311525"/>
              <a:gd name="connsiteX110" fmla="*/ 1460500 w 2470151"/>
              <a:gd name="connsiteY110" fmla="*/ 1341438 h 3311525"/>
              <a:gd name="connsiteX111" fmla="*/ 563563 w 2470151"/>
              <a:gd name="connsiteY111" fmla="*/ 1341438 h 3311525"/>
              <a:gd name="connsiteX112" fmla="*/ 563563 w 2470151"/>
              <a:gd name="connsiteY112" fmla="*/ 1520825 h 3311525"/>
              <a:gd name="connsiteX113" fmla="*/ 641081 w 2470151"/>
              <a:gd name="connsiteY113" fmla="*/ 1520825 h 3311525"/>
              <a:gd name="connsiteX114" fmla="*/ 936798 w 2470151"/>
              <a:gd name="connsiteY114" fmla="*/ 1520825 h 3311525"/>
              <a:gd name="connsiteX115" fmla="*/ 949325 w 2470151"/>
              <a:gd name="connsiteY115" fmla="*/ 1520825 h 3311525"/>
              <a:gd name="connsiteX116" fmla="*/ 949325 w 2470151"/>
              <a:gd name="connsiteY116" fmla="*/ 1493475 h 3311525"/>
              <a:gd name="connsiteX117" fmla="*/ 949325 w 2470151"/>
              <a:gd name="connsiteY117" fmla="*/ 1343298 h 3311525"/>
              <a:gd name="connsiteX118" fmla="*/ 949325 w 2470151"/>
              <a:gd name="connsiteY118" fmla="*/ 1341438 h 3311525"/>
              <a:gd name="connsiteX119" fmla="*/ 502136 w 2470151"/>
              <a:gd name="connsiteY119" fmla="*/ 1219200 h 3311525"/>
              <a:gd name="connsiteX120" fmla="*/ 1006951 w 2470151"/>
              <a:gd name="connsiteY120" fmla="*/ 1219200 h 3311525"/>
              <a:gd name="connsiteX121" fmla="*/ 1010444 w 2470151"/>
              <a:gd name="connsiteY121" fmla="*/ 1219200 h 3311525"/>
              <a:gd name="connsiteX122" fmla="*/ 1112852 w 2470151"/>
              <a:gd name="connsiteY122" fmla="*/ 1219200 h 3311525"/>
              <a:gd name="connsiteX123" fmla="*/ 1416083 w 2470151"/>
              <a:gd name="connsiteY123" fmla="*/ 1219200 h 3311525"/>
              <a:gd name="connsiteX124" fmla="*/ 1521253 w 2470151"/>
              <a:gd name="connsiteY124" fmla="*/ 1219200 h 3311525"/>
              <a:gd name="connsiteX125" fmla="*/ 1538765 w 2470151"/>
              <a:gd name="connsiteY125" fmla="*/ 1219200 h 3311525"/>
              <a:gd name="connsiteX126" fmla="*/ 2031515 w 2470151"/>
              <a:gd name="connsiteY126" fmla="*/ 1219200 h 3311525"/>
              <a:gd name="connsiteX127" fmla="*/ 2092325 w 2470151"/>
              <a:gd name="connsiteY127" fmla="*/ 1280066 h 3311525"/>
              <a:gd name="connsiteX128" fmla="*/ 2092325 w 2470151"/>
              <a:gd name="connsiteY128" fmla="*/ 1491133 h 3311525"/>
              <a:gd name="connsiteX129" fmla="*/ 2092325 w 2470151"/>
              <a:gd name="connsiteY129" fmla="*/ 1568883 h 3311525"/>
              <a:gd name="connsiteX130" fmla="*/ 2092325 w 2470151"/>
              <a:gd name="connsiteY130" fmla="*/ 1581944 h 3311525"/>
              <a:gd name="connsiteX131" fmla="*/ 2092325 w 2470151"/>
              <a:gd name="connsiteY131" fmla="*/ 1675852 h 3311525"/>
              <a:gd name="connsiteX132" fmla="*/ 2092325 w 2470151"/>
              <a:gd name="connsiteY132" fmla="*/ 1781375 h 3311525"/>
              <a:gd name="connsiteX133" fmla="*/ 2092325 w 2470151"/>
              <a:gd name="connsiteY133" fmla="*/ 1817250 h 3311525"/>
              <a:gd name="connsiteX134" fmla="*/ 2092325 w 2470151"/>
              <a:gd name="connsiteY134" fmla="*/ 1879600 h 3311525"/>
              <a:gd name="connsiteX135" fmla="*/ 2092325 w 2470151"/>
              <a:gd name="connsiteY135" fmla="*/ 1940998 h 3311525"/>
              <a:gd name="connsiteX136" fmla="*/ 2092325 w 2470151"/>
              <a:gd name="connsiteY136" fmla="*/ 1967342 h 3311525"/>
              <a:gd name="connsiteX137" fmla="*/ 2092325 w 2470151"/>
              <a:gd name="connsiteY137" fmla="*/ 2035724 h 3311525"/>
              <a:gd name="connsiteX138" fmla="*/ 2092325 w 2470151"/>
              <a:gd name="connsiteY138" fmla="*/ 2118625 h 3311525"/>
              <a:gd name="connsiteX139" fmla="*/ 2092325 w 2470151"/>
              <a:gd name="connsiteY139" fmla="*/ 2128553 h 3311525"/>
              <a:gd name="connsiteX140" fmla="*/ 2092325 w 2470151"/>
              <a:gd name="connsiteY140" fmla="*/ 2180432 h 3311525"/>
              <a:gd name="connsiteX141" fmla="*/ 2092325 w 2470151"/>
              <a:gd name="connsiteY141" fmla="*/ 2190490 h 3311525"/>
              <a:gd name="connsiteX142" fmla="*/ 2092325 w 2470151"/>
              <a:gd name="connsiteY142" fmla="*/ 2266776 h 3311525"/>
              <a:gd name="connsiteX143" fmla="*/ 2092325 w 2470151"/>
              <a:gd name="connsiteY143" fmla="*/ 2285765 h 3311525"/>
              <a:gd name="connsiteX144" fmla="*/ 2092325 w 2470151"/>
              <a:gd name="connsiteY144" fmla="*/ 2357363 h 3311525"/>
              <a:gd name="connsiteX145" fmla="*/ 2092325 w 2470151"/>
              <a:gd name="connsiteY145" fmla="*/ 2383779 h 3311525"/>
              <a:gd name="connsiteX146" fmla="*/ 2092325 w 2470151"/>
              <a:gd name="connsiteY146" fmla="*/ 2408664 h 3311525"/>
              <a:gd name="connsiteX147" fmla="*/ 2092325 w 2470151"/>
              <a:gd name="connsiteY147" fmla="*/ 2479134 h 3311525"/>
              <a:gd name="connsiteX148" fmla="*/ 2092325 w 2470151"/>
              <a:gd name="connsiteY148" fmla="*/ 2481331 h 3311525"/>
              <a:gd name="connsiteX149" fmla="*/ 2092325 w 2470151"/>
              <a:gd name="connsiteY149" fmla="*/ 2776049 h 3311525"/>
              <a:gd name="connsiteX150" fmla="*/ 2031573 w 2470151"/>
              <a:gd name="connsiteY150" fmla="*/ 2836863 h 3311525"/>
              <a:gd name="connsiteX151" fmla="*/ 1521253 w 2470151"/>
              <a:gd name="connsiteY151" fmla="*/ 2836863 h 3311525"/>
              <a:gd name="connsiteX152" fmla="*/ 1460500 w 2470151"/>
              <a:gd name="connsiteY152" fmla="*/ 2776049 h 3311525"/>
              <a:gd name="connsiteX153" fmla="*/ 1460500 w 2470151"/>
              <a:gd name="connsiteY153" fmla="*/ 2540000 h 3311525"/>
              <a:gd name="connsiteX154" fmla="*/ 1420800 w 2470151"/>
              <a:gd name="connsiteY154" fmla="*/ 2540000 h 3311525"/>
              <a:gd name="connsiteX155" fmla="*/ 1147343 w 2470151"/>
              <a:gd name="connsiteY155" fmla="*/ 2540000 h 3311525"/>
              <a:gd name="connsiteX156" fmla="*/ 1010444 w 2470151"/>
              <a:gd name="connsiteY156" fmla="*/ 2540000 h 3311525"/>
              <a:gd name="connsiteX157" fmla="*/ 999110 w 2470151"/>
              <a:gd name="connsiteY157" fmla="*/ 2540000 h 3311525"/>
              <a:gd name="connsiteX158" fmla="*/ 502136 w 2470151"/>
              <a:gd name="connsiteY158" fmla="*/ 2540000 h 3311525"/>
              <a:gd name="connsiteX159" fmla="*/ 441325 w 2470151"/>
              <a:gd name="connsiteY159" fmla="*/ 2479134 h 3311525"/>
              <a:gd name="connsiteX160" fmla="*/ 441325 w 2470151"/>
              <a:gd name="connsiteY160" fmla="*/ 2219487 h 3311525"/>
              <a:gd name="connsiteX161" fmla="*/ 441325 w 2470151"/>
              <a:gd name="connsiteY161" fmla="*/ 2180432 h 3311525"/>
              <a:gd name="connsiteX162" fmla="*/ 441325 w 2470151"/>
              <a:gd name="connsiteY162" fmla="*/ 2105057 h 3311525"/>
              <a:gd name="connsiteX163" fmla="*/ 441325 w 2470151"/>
              <a:gd name="connsiteY163" fmla="*/ 2000319 h 3311525"/>
              <a:gd name="connsiteX164" fmla="*/ 441325 w 2470151"/>
              <a:gd name="connsiteY164" fmla="*/ 1879600 h 3311525"/>
              <a:gd name="connsiteX165" fmla="*/ 441325 w 2470151"/>
              <a:gd name="connsiteY165" fmla="*/ 1818202 h 3311525"/>
              <a:gd name="connsiteX166" fmla="*/ 441325 w 2470151"/>
              <a:gd name="connsiteY166" fmla="*/ 1669705 h 3311525"/>
              <a:gd name="connsiteX167" fmla="*/ 441325 w 2470151"/>
              <a:gd name="connsiteY167" fmla="*/ 1581944 h 3311525"/>
              <a:gd name="connsiteX168" fmla="*/ 441325 w 2470151"/>
              <a:gd name="connsiteY168" fmla="*/ 1572807 h 3311525"/>
              <a:gd name="connsiteX169" fmla="*/ 441325 w 2470151"/>
              <a:gd name="connsiteY169" fmla="*/ 1280066 h 3311525"/>
              <a:gd name="connsiteX170" fmla="*/ 502136 w 2470151"/>
              <a:gd name="connsiteY170" fmla="*/ 1219200 h 3311525"/>
              <a:gd name="connsiteX171" fmla="*/ 502116 w 2470151"/>
              <a:gd name="connsiteY171" fmla="*/ 946150 h 3311525"/>
              <a:gd name="connsiteX172" fmla="*/ 1520360 w 2470151"/>
              <a:gd name="connsiteY172" fmla="*/ 946150 h 3311525"/>
              <a:gd name="connsiteX173" fmla="*/ 1581150 w 2470151"/>
              <a:gd name="connsiteY173" fmla="*/ 1007269 h 3311525"/>
              <a:gd name="connsiteX174" fmla="*/ 1520360 w 2470151"/>
              <a:gd name="connsiteY174" fmla="*/ 1068388 h 3311525"/>
              <a:gd name="connsiteX175" fmla="*/ 502116 w 2470151"/>
              <a:gd name="connsiteY175" fmla="*/ 1068388 h 3311525"/>
              <a:gd name="connsiteX176" fmla="*/ 441325 w 2470151"/>
              <a:gd name="connsiteY176" fmla="*/ 1007269 h 3311525"/>
              <a:gd name="connsiteX177" fmla="*/ 502116 w 2470151"/>
              <a:gd name="connsiteY177" fmla="*/ 946150 h 3311525"/>
              <a:gd name="connsiteX178" fmla="*/ 502098 w 2470151"/>
              <a:gd name="connsiteY178" fmla="*/ 690563 h 3311525"/>
              <a:gd name="connsiteX179" fmla="*/ 1264791 w 2470151"/>
              <a:gd name="connsiteY179" fmla="*/ 690563 h 3311525"/>
              <a:gd name="connsiteX180" fmla="*/ 1325563 w 2470151"/>
              <a:gd name="connsiteY180" fmla="*/ 751682 h 3311525"/>
              <a:gd name="connsiteX181" fmla="*/ 1264791 w 2470151"/>
              <a:gd name="connsiteY181" fmla="*/ 812801 h 3311525"/>
              <a:gd name="connsiteX182" fmla="*/ 502098 w 2470151"/>
              <a:gd name="connsiteY182" fmla="*/ 812801 h 3311525"/>
              <a:gd name="connsiteX183" fmla="*/ 441325 w 2470151"/>
              <a:gd name="connsiteY183" fmla="*/ 751682 h 3311525"/>
              <a:gd name="connsiteX184" fmla="*/ 502098 w 2470151"/>
              <a:gd name="connsiteY184" fmla="*/ 690563 h 3311525"/>
              <a:gd name="connsiteX185" fmla="*/ 502153 w 2470151"/>
              <a:gd name="connsiteY185" fmla="*/ 454025 h 3311525"/>
              <a:gd name="connsiteX186" fmla="*/ 994860 w 2470151"/>
              <a:gd name="connsiteY186" fmla="*/ 454025 h 3311525"/>
              <a:gd name="connsiteX187" fmla="*/ 1055688 w 2470151"/>
              <a:gd name="connsiteY187" fmla="*/ 514350 h 3311525"/>
              <a:gd name="connsiteX188" fmla="*/ 994860 w 2470151"/>
              <a:gd name="connsiteY188" fmla="*/ 574675 h 3311525"/>
              <a:gd name="connsiteX189" fmla="*/ 502153 w 2470151"/>
              <a:gd name="connsiteY189" fmla="*/ 574675 h 3311525"/>
              <a:gd name="connsiteX190" fmla="*/ 441325 w 2470151"/>
              <a:gd name="connsiteY190" fmla="*/ 514350 h 3311525"/>
              <a:gd name="connsiteX191" fmla="*/ 502153 w 2470151"/>
              <a:gd name="connsiteY191" fmla="*/ 454025 h 3311525"/>
              <a:gd name="connsiteX192" fmla="*/ 1901273 w 2470151"/>
              <a:gd name="connsiteY192" fmla="*/ 207410 h 3311525"/>
              <a:gd name="connsiteX193" fmla="*/ 1901273 w 2470151"/>
              <a:gd name="connsiteY193" fmla="*/ 228534 h 3311525"/>
              <a:gd name="connsiteX194" fmla="*/ 1901273 w 2470151"/>
              <a:gd name="connsiteY194" fmla="*/ 568878 h 3311525"/>
              <a:gd name="connsiteX195" fmla="*/ 2244222 w 2470151"/>
              <a:gd name="connsiteY195" fmla="*/ 568878 h 3311525"/>
              <a:gd name="connsiteX196" fmla="*/ 2262740 w 2470151"/>
              <a:gd name="connsiteY196" fmla="*/ 568878 h 3311525"/>
              <a:gd name="connsiteX197" fmla="*/ 122238 w 2470151"/>
              <a:gd name="connsiteY197" fmla="*/ 122238 h 3311525"/>
              <a:gd name="connsiteX198" fmla="*/ 122238 w 2470151"/>
              <a:gd name="connsiteY198" fmla="*/ 3190876 h 3311525"/>
              <a:gd name="connsiteX199" fmla="*/ 2347913 w 2470151"/>
              <a:gd name="connsiteY199" fmla="*/ 3190876 h 3311525"/>
              <a:gd name="connsiteX200" fmla="*/ 2347913 w 2470151"/>
              <a:gd name="connsiteY200" fmla="*/ 690563 h 3311525"/>
              <a:gd name="connsiteX201" fmla="*/ 2309172 w 2470151"/>
              <a:gd name="connsiteY201" fmla="*/ 690563 h 3311525"/>
              <a:gd name="connsiteX202" fmla="*/ 1840431 w 2470151"/>
              <a:gd name="connsiteY202" fmla="*/ 690563 h 3311525"/>
              <a:gd name="connsiteX203" fmla="*/ 1779588 w 2470151"/>
              <a:gd name="connsiteY203" fmla="*/ 629721 h 3311525"/>
              <a:gd name="connsiteX204" fmla="*/ 1779588 w 2470151"/>
              <a:gd name="connsiteY204" fmla="*/ 131952 h 3311525"/>
              <a:gd name="connsiteX205" fmla="*/ 1779588 w 2470151"/>
              <a:gd name="connsiteY205" fmla="*/ 122238 h 3311525"/>
              <a:gd name="connsiteX206" fmla="*/ 60841 w 2470151"/>
              <a:gd name="connsiteY206" fmla="*/ 0 h 3311525"/>
              <a:gd name="connsiteX207" fmla="*/ 1836968 w 2470151"/>
              <a:gd name="connsiteY207" fmla="*/ 0 h 3311525"/>
              <a:gd name="connsiteX208" fmla="*/ 1840430 w 2470151"/>
              <a:gd name="connsiteY208" fmla="*/ 0 h 3311525"/>
              <a:gd name="connsiteX209" fmla="*/ 1840431 w 2470151"/>
              <a:gd name="connsiteY209" fmla="*/ 0 h 3311525"/>
              <a:gd name="connsiteX210" fmla="*/ 1840431 w 2470151"/>
              <a:gd name="connsiteY210" fmla="*/ 0 h 3311525"/>
              <a:gd name="connsiteX211" fmla="*/ 1840444 w 2470151"/>
              <a:gd name="connsiteY211" fmla="*/ 0 h 3311525"/>
              <a:gd name="connsiteX212" fmla="*/ 1865161 w 2470151"/>
              <a:gd name="connsiteY212" fmla="*/ 4562 h 3311525"/>
              <a:gd name="connsiteX213" fmla="*/ 1876125 w 2470151"/>
              <a:gd name="connsiteY213" fmla="*/ 12957 h 3311525"/>
              <a:gd name="connsiteX214" fmla="*/ 1883401 w 2470151"/>
              <a:gd name="connsiteY214" fmla="*/ 17873 h 3311525"/>
              <a:gd name="connsiteX215" fmla="*/ 1884922 w 2470151"/>
              <a:gd name="connsiteY215" fmla="*/ 20124 h 3311525"/>
              <a:gd name="connsiteX216" fmla="*/ 1983703 w 2470151"/>
              <a:gd name="connsiteY216" fmla="*/ 118342 h 3311525"/>
              <a:gd name="connsiteX217" fmla="*/ 2454940 w 2470151"/>
              <a:gd name="connsiteY217" fmla="*/ 586891 h 3311525"/>
              <a:gd name="connsiteX218" fmla="*/ 2463504 w 2470151"/>
              <a:gd name="connsiteY218" fmla="*/ 602537 h 3311525"/>
              <a:gd name="connsiteX219" fmla="*/ 2465778 w 2470151"/>
              <a:gd name="connsiteY219" fmla="*/ 606097 h 3311525"/>
              <a:gd name="connsiteX220" fmla="*/ 2465945 w 2470151"/>
              <a:gd name="connsiteY220" fmla="*/ 606995 h 3311525"/>
              <a:gd name="connsiteX221" fmla="*/ 2465968 w 2470151"/>
              <a:gd name="connsiteY221" fmla="*/ 607037 h 3311525"/>
              <a:gd name="connsiteX222" fmla="*/ 2470150 w 2470151"/>
              <a:gd name="connsiteY222" fmla="*/ 629464 h 3311525"/>
              <a:gd name="connsiteX223" fmla="*/ 2470150 w 2470151"/>
              <a:gd name="connsiteY223" fmla="*/ 629715 h 3311525"/>
              <a:gd name="connsiteX224" fmla="*/ 2470151 w 2470151"/>
              <a:gd name="connsiteY224" fmla="*/ 629721 h 3311525"/>
              <a:gd name="connsiteX225" fmla="*/ 2470150 w 2470151"/>
              <a:gd name="connsiteY225" fmla="*/ 629726 h 3311525"/>
              <a:gd name="connsiteX226" fmla="*/ 2470150 w 2470151"/>
              <a:gd name="connsiteY226" fmla="*/ 867606 h 3311525"/>
              <a:gd name="connsiteX227" fmla="*/ 2470150 w 2470151"/>
              <a:gd name="connsiteY227" fmla="*/ 3250707 h 3311525"/>
              <a:gd name="connsiteX228" fmla="*/ 2409309 w 2470151"/>
              <a:gd name="connsiteY228" fmla="*/ 3311525 h 3311525"/>
              <a:gd name="connsiteX229" fmla="*/ 60841 w 2470151"/>
              <a:gd name="connsiteY229" fmla="*/ 3311525 h 3311525"/>
              <a:gd name="connsiteX230" fmla="*/ 0 w 2470151"/>
              <a:gd name="connsiteY230" fmla="*/ 3250707 h 3311525"/>
              <a:gd name="connsiteX231" fmla="*/ 0 w 2470151"/>
              <a:gd name="connsiteY231" fmla="*/ 60818 h 3311525"/>
              <a:gd name="connsiteX232" fmla="*/ 60841 w 2470151"/>
              <a:gd name="connsiteY232" fmla="*/ 0 h 331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2470151" h="3311525">
                <a:moveTo>
                  <a:pt x="1582005" y="2540000"/>
                </a:moveTo>
                <a:lnTo>
                  <a:pt x="1582005" y="2595049"/>
                </a:lnTo>
                <a:cubicBezTo>
                  <a:pt x="1582005" y="2715234"/>
                  <a:pt x="1582005" y="2715234"/>
                  <a:pt x="1582005" y="2715234"/>
                </a:cubicBezTo>
                <a:cubicBezTo>
                  <a:pt x="1970820" y="2715234"/>
                  <a:pt x="1970820" y="2715234"/>
                  <a:pt x="1970820" y="2715234"/>
                </a:cubicBezTo>
                <a:lnTo>
                  <a:pt x="1970820" y="2540000"/>
                </a:lnTo>
                <a:lnTo>
                  <a:pt x="1892570" y="2540000"/>
                </a:lnTo>
                <a:cubicBezTo>
                  <a:pt x="1802865" y="2540000"/>
                  <a:pt x="1718947" y="2540000"/>
                  <a:pt x="1640443" y="2540000"/>
                </a:cubicBezTo>
                <a:close/>
                <a:moveTo>
                  <a:pt x="1582005" y="2241551"/>
                </a:moveTo>
                <a:lnTo>
                  <a:pt x="1582005" y="2248858"/>
                </a:lnTo>
                <a:cubicBezTo>
                  <a:pt x="1582005" y="2291256"/>
                  <a:pt x="1582005" y="2329799"/>
                  <a:pt x="1582005" y="2364839"/>
                </a:cubicBezTo>
                <a:lnTo>
                  <a:pt x="1582005" y="2417763"/>
                </a:lnTo>
                <a:lnTo>
                  <a:pt x="1970820" y="2417763"/>
                </a:lnTo>
                <a:lnTo>
                  <a:pt x="1970820" y="2336849"/>
                </a:lnTo>
                <a:lnTo>
                  <a:pt x="1970820" y="2241551"/>
                </a:lnTo>
                <a:lnTo>
                  <a:pt x="1892569" y="2241551"/>
                </a:lnTo>
                <a:cubicBezTo>
                  <a:pt x="1812675" y="2241551"/>
                  <a:pt x="1737372" y="2241551"/>
                  <a:pt x="1666396" y="2241551"/>
                </a:cubicBezTo>
                <a:close/>
                <a:moveTo>
                  <a:pt x="1071563" y="2241551"/>
                </a:moveTo>
                <a:lnTo>
                  <a:pt x="1071563" y="2265725"/>
                </a:lnTo>
                <a:cubicBezTo>
                  <a:pt x="1071563" y="2336862"/>
                  <a:pt x="1071563" y="2384286"/>
                  <a:pt x="1071563" y="2415902"/>
                </a:cubicBezTo>
                <a:lnTo>
                  <a:pt x="1071563" y="2417763"/>
                </a:lnTo>
                <a:lnTo>
                  <a:pt x="1460500" y="2417763"/>
                </a:lnTo>
                <a:lnTo>
                  <a:pt x="1460500" y="2282241"/>
                </a:lnTo>
                <a:lnTo>
                  <a:pt x="1460500" y="2241551"/>
                </a:lnTo>
                <a:lnTo>
                  <a:pt x="1290351" y="2241551"/>
                </a:lnTo>
                <a:cubicBezTo>
                  <a:pt x="1235627" y="2241551"/>
                  <a:pt x="1184703" y="2241551"/>
                  <a:pt x="1137314" y="2241551"/>
                </a:cubicBezTo>
                <a:close/>
                <a:moveTo>
                  <a:pt x="563563" y="2241551"/>
                </a:moveTo>
                <a:lnTo>
                  <a:pt x="563563" y="2417763"/>
                </a:lnTo>
                <a:lnTo>
                  <a:pt x="949325" y="2417763"/>
                </a:lnTo>
                <a:lnTo>
                  <a:pt x="949325" y="2268067"/>
                </a:lnTo>
                <a:lnTo>
                  <a:pt x="949325" y="2241551"/>
                </a:lnTo>
                <a:lnTo>
                  <a:pt x="893297" y="2241551"/>
                </a:lnTo>
                <a:cubicBezTo>
                  <a:pt x="733222" y="2241551"/>
                  <a:pt x="638654" y="2241551"/>
                  <a:pt x="582787" y="2241551"/>
                </a:cubicBezTo>
                <a:close/>
                <a:moveTo>
                  <a:pt x="1582005" y="1939925"/>
                </a:moveTo>
                <a:lnTo>
                  <a:pt x="1582005" y="1945416"/>
                </a:lnTo>
                <a:cubicBezTo>
                  <a:pt x="1582005" y="2004632"/>
                  <a:pt x="1582005" y="2059294"/>
                  <a:pt x="1582005" y="2109751"/>
                </a:cubicBezTo>
                <a:lnTo>
                  <a:pt x="1582005" y="2119313"/>
                </a:lnTo>
                <a:lnTo>
                  <a:pt x="1605040" y="2119313"/>
                </a:lnTo>
                <a:cubicBezTo>
                  <a:pt x="1786722" y="2119313"/>
                  <a:pt x="1891006" y="2119313"/>
                  <a:pt x="1950864" y="2119313"/>
                </a:cubicBezTo>
                <a:lnTo>
                  <a:pt x="1970820" y="2119313"/>
                </a:lnTo>
                <a:lnTo>
                  <a:pt x="1970820" y="2052500"/>
                </a:lnTo>
                <a:cubicBezTo>
                  <a:pt x="1970820" y="2012198"/>
                  <a:pt x="1970820" y="1975255"/>
                  <a:pt x="1970820" y="1941391"/>
                </a:cubicBezTo>
                <a:lnTo>
                  <a:pt x="1970820" y="1939925"/>
                </a:lnTo>
                <a:lnTo>
                  <a:pt x="1892569" y="1939925"/>
                </a:lnTo>
                <a:cubicBezTo>
                  <a:pt x="1812675" y="1939925"/>
                  <a:pt x="1737372" y="1939925"/>
                  <a:pt x="1666396" y="1939925"/>
                </a:cubicBezTo>
                <a:close/>
                <a:moveTo>
                  <a:pt x="1071563" y="1939925"/>
                </a:moveTo>
                <a:lnTo>
                  <a:pt x="1071563" y="1973277"/>
                </a:lnTo>
                <a:cubicBezTo>
                  <a:pt x="1071563" y="2015432"/>
                  <a:pt x="1071563" y="2054074"/>
                  <a:pt x="1071563" y="2089495"/>
                </a:cubicBezTo>
                <a:lnTo>
                  <a:pt x="1071563" y="2119313"/>
                </a:lnTo>
                <a:lnTo>
                  <a:pt x="1187300" y="2119313"/>
                </a:lnTo>
                <a:cubicBezTo>
                  <a:pt x="1244586" y="2119313"/>
                  <a:pt x="1297985" y="2119313"/>
                  <a:pt x="1347760" y="2119313"/>
                </a:cubicBezTo>
                <a:lnTo>
                  <a:pt x="1460500" y="2119313"/>
                </a:lnTo>
                <a:lnTo>
                  <a:pt x="1460500" y="2082453"/>
                </a:lnTo>
                <a:lnTo>
                  <a:pt x="1460500" y="1939925"/>
                </a:lnTo>
                <a:lnTo>
                  <a:pt x="1290351" y="1939925"/>
                </a:lnTo>
                <a:cubicBezTo>
                  <a:pt x="1235627" y="1939925"/>
                  <a:pt x="1184703" y="1939925"/>
                  <a:pt x="1137314" y="1939925"/>
                </a:cubicBezTo>
                <a:close/>
                <a:moveTo>
                  <a:pt x="563563" y="1939925"/>
                </a:moveTo>
                <a:lnTo>
                  <a:pt x="563563" y="2119313"/>
                </a:lnTo>
                <a:lnTo>
                  <a:pt x="641081" y="2119313"/>
                </a:lnTo>
                <a:cubicBezTo>
                  <a:pt x="747606" y="2119313"/>
                  <a:pt x="845970" y="2119313"/>
                  <a:pt x="936798" y="2119313"/>
                </a:cubicBezTo>
                <a:lnTo>
                  <a:pt x="949325" y="2119313"/>
                </a:lnTo>
                <a:lnTo>
                  <a:pt x="949325" y="2083348"/>
                </a:lnTo>
                <a:lnTo>
                  <a:pt x="949325" y="1939925"/>
                </a:lnTo>
                <a:lnTo>
                  <a:pt x="893297" y="1939925"/>
                </a:lnTo>
                <a:cubicBezTo>
                  <a:pt x="733222" y="1939925"/>
                  <a:pt x="638654" y="1939925"/>
                  <a:pt x="582787" y="1939925"/>
                </a:cubicBezTo>
                <a:close/>
                <a:moveTo>
                  <a:pt x="1582005" y="1643063"/>
                </a:moveTo>
                <a:lnTo>
                  <a:pt x="1582005" y="1753749"/>
                </a:lnTo>
                <a:lnTo>
                  <a:pt x="1582005" y="1819275"/>
                </a:lnTo>
                <a:lnTo>
                  <a:pt x="1605040" y="1819275"/>
                </a:lnTo>
                <a:cubicBezTo>
                  <a:pt x="1786722" y="1819275"/>
                  <a:pt x="1891006" y="1819275"/>
                  <a:pt x="1950864" y="1819275"/>
                </a:cubicBezTo>
                <a:lnTo>
                  <a:pt x="1970820" y="1819275"/>
                </a:lnTo>
                <a:lnTo>
                  <a:pt x="1970820" y="1772909"/>
                </a:lnTo>
                <a:cubicBezTo>
                  <a:pt x="1970820" y="1727570"/>
                  <a:pt x="1970820" y="1692306"/>
                  <a:pt x="1970820" y="1664879"/>
                </a:cubicBezTo>
                <a:lnTo>
                  <a:pt x="1970820" y="1643063"/>
                </a:lnTo>
                <a:lnTo>
                  <a:pt x="1892569" y="1643063"/>
                </a:lnTo>
                <a:cubicBezTo>
                  <a:pt x="1812675" y="1643063"/>
                  <a:pt x="1737372" y="1643063"/>
                  <a:pt x="1666396" y="1643063"/>
                </a:cubicBezTo>
                <a:close/>
                <a:moveTo>
                  <a:pt x="1071563" y="1643063"/>
                </a:moveTo>
                <a:lnTo>
                  <a:pt x="1071563" y="1675852"/>
                </a:lnTo>
                <a:lnTo>
                  <a:pt x="1071563" y="1819275"/>
                </a:lnTo>
                <a:lnTo>
                  <a:pt x="1187300" y="1819275"/>
                </a:lnTo>
                <a:cubicBezTo>
                  <a:pt x="1244586" y="1819275"/>
                  <a:pt x="1297985" y="1819275"/>
                  <a:pt x="1347760" y="1819275"/>
                </a:cubicBezTo>
                <a:lnTo>
                  <a:pt x="1460500" y="1819275"/>
                </a:lnTo>
                <a:lnTo>
                  <a:pt x="1460500" y="1766153"/>
                </a:lnTo>
                <a:cubicBezTo>
                  <a:pt x="1460500" y="1721958"/>
                  <a:pt x="1460500" y="1681782"/>
                  <a:pt x="1460500" y="1645257"/>
                </a:cubicBezTo>
                <a:lnTo>
                  <a:pt x="1460500" y="1643063"/>
                </a:lnTo>
                <a:lnTo>
                  <a:pt x="1290351" y="1643063"/>
                </a:lnTo>
                <a:cubicBezTo>
                  <a:pt x="1235627" y="1643063"/>
                  <a:pt x="1184703" y="1643063"/>
                  <a:pt x="1137314" y="1643063"/>
                </a:cubicBezTo>
                <a:close/>
                <a:moveTo>
                  <a:pt x="563563" y="1643063"/>
                </a:moveTo>
                <a:lnTo>
                  <a:pt x="563563" y="1819275"/>
                </a:lnTo>
                <a:lnTo>
                  <a:pt x="641081" y="1819275"/>
                </a:lnTo>
                <a:cubicBezTo>
                  <a:pt x="747606" y="1819275"/>
                  <a:pt x="845970" y="1819275"/>
                  <a:pt x="936798" y="1819275"/>
                </a:cubicBezTo>
                <a:lnTo>
                  <a:pt x="949325" y="1819275"/>
                </a:lnTo>
                <a:lnTo>
                  <a:pt x="949325" y="1785923"/>
                </a:lnTo>
                <a:cubicBezTo>
                  <a:pt x="949325" y="1743768"/>
                  <a:pt x="949325" y="1705126"/>
                  <a:pt x="949325" y="1669705"/>
                </a:cubicBezTo>
                <a:lnTo>
                  <a:pt x="949325" y="1643063"/>
                </a:lnTo>
                <a:lnTo>
                  <a:pt x="893297" y="1643063"/>
                </a:lnTo>
                <a:cubicBezTo>
                  <a:pt x="733222" y="1643063"/>
                  <a:pt x="638654" y="1643063"/>
                  <a:pt x="582787" y="1643063"/>
                </a:cubicBezTo>
                <a:close/>
                <a:moveTo>
                  <a:pt x="1582005" y="1341438"/>
                </a:moveTo>
                <a:lnTo>
                  <a:pt x="1582005" y="1520825"/>
                </a:lnTo>
                <a:lnTo>
                  <a:pt x="1605040" y="1520825"/>
                </a:lnTo>
                <a:cubicBezTo>
                  <a:pt x="1786722" y="1520825"/>
                  <a:pt x="1891006" y="1520825"/>
                  <a:pt x="1950864" y="1520825"/>
                </a:cubicBezTo>
                <a:lnTo>
                  <a:pt x="1971676" y="1520825"/>
                </a:lnTo>
                <a:lnTo>
                  <a:pt x="1971676" y="1341438"/>
                </a:lnTo>
                <a:close/>
                <a:moveTo>
                  <a:pt x="1071563" y="1341438"/>
                </a:moveTo>
                <a:lnTo>
                  <a:pt x="1071563" y="1491133"/>
                </a:lnTo>
                <a:lnTo>
                  <a:pt x="1071563" y="1520825"/>
                </a:lnTo>
                <a:lnTo>
                  <a:pt x="1187300" y="1520825"/>
                </a:lnTo>
                <a:cubicBezTo>
                  <a:pt x="1244586" y="1520825"/>
                  <a:pt x="1297985" y="1520825"/>
                  <a:pt x="1347760" y="1520825"/>
                </a:cubicBezTo>
                <a:lnTo>
                  <a:pt x="1460500" y="1520825"/>
                </a:lnTo>
                <a:lnTo>
                  <a:pt x="1460500" y="1467019"/>
                </a:lnTo>
                <a:cubicBezTo>
                  <a:pt x="1460500" y="1420268"/>
                  <a:pt x="1460500" y="1385205"/>
                  <a:pt x="1460500" y="1358907"/>
                </a:cubicBezTo>
                <a:lnTo>
                  <a:pt x="1460500" y="1341438"/>
                </a:lnTo>
                <a:close/>
                <a:moveTo>
                  <a:pt x="563563" y="1341438"/>
                </a:moveTo>
                <a:lnTo>
                  <a:pt x="563563" y="1520825"/>
                </a:lnTo>
                <a:lnTo>
                  <a:pt x="641081" y="1520825"/>
                </a:lnTo>
                <a:cubicBezTo>
                  <a:pt x="747606" y="1520825"/>
                  <a:pt x="845970" y="1520825"/>
                  <a:pt x="936798" y="1520825"/>
                </a:cubicBezTo>
                <a:lnTo>
                  <a:pt x="949325" y="1520825"/>
                </a:lnTo>
                <a:lnTo>
                  <a:pt x="949325" y="1493475"/>
                </a:lnTo>
                <a:cubicBezTo>
                  <a:pt x="949325" y="1422339"/>
                  <a:pt x="949325" y="1374915"/>
                  <a:pt x="949325" y="1343298"/>
                </a:cubicBezTo>
                <a:lnTo>
                  <a:pt x="949325" y="1341438"/>
                </a:lnTo>
                <a:close/>
                <a:moveTo>
                  <a:pt x="502136" y="1219200"/>
                </a:moveTo>
                <a:cubicBezTo>
                  <a:pt x="693309" y="1219200"/>
                  <a:pt x="860584" y="1219200"/>
                  <a:pt x="1006951" y="1219200"/>
                </a:cubicBezTo>
                <a:lnTo>
                  <a:pt x="1010444" y="1219200"/>
                </a:lnTo>
                <a:lnTo>
                  <a:pt x="1112852" y="1219200"/>
                </a:lnTo>
                <a:cubicBezTo>
                  <a:pt x="1227685" y="1219200"/>
                  <a:pt x="1328164" y="1219200"/>
                  <a:pt x="1416083" y="1219200"/>
                </a:cubicBezTo>
                <a:lnTo>
                  <a:pt x="1521253" y="1219200"/>
                </a:lnTo>
                <a:lnTo>
                  <a:pt x="1538765" y="1219200"/>
                </a:lnTo>
                <a:cubicBezTo>
                  <a:pt x="2031515" y="1219200"/>
                  <a:pt x="2031515" y="1219200"/>
                  <a:pt x="2031515" y="1219200"/>
                </a:cubicBezTo>
                <a:cubicBezTo>
                  <a:pt x="2064961" y="1219200"/>
                  <a:pt x="2092325" y="1246590"/>
                  <a:pt x="2092325" y="1280066"/>
                </a:cubicBezTo>
                <a:cubicBezTo>
                  <a:pt x="2092325" y="1355008"/>
                  <a:pt x="2092325" y="1425266"/>
                  <a:pt x="2092325" y="1491133"/>
                </a:cubicBezTo>
                <a:lnTo>
                  <a:pt x="2092325" y="1568883"/>
                </a:lnTo>
                <a:lnTo>
                  <a:pt x="2092325" y="1581944"/>
                </a:lnTo>
                <a:lnTo>
                  <a:pt x="2092325" y="1675852"/>
                </a:lnTo>
                <a:lnTo>
                  <a:pt x="2092325" y="1781375"/>
                </a:lnTo>
                <a:lnTo>
                  <a:pt x="2092325" y="1817250"/>
                </a:lnTo>
                <a:lnTo>
                  <a:pt x="2092325" y="1879600"/>
                </a:lnTo>
                <a:lnTo>
                  <a:pt x="2092325" y="1940998"/>
                </a:lnTo>
                <a:lnTo>
                  <a:pt x="2092325" y="1967342"/>
                </a:lnTo>
                <a:lnTo>
                  <a:pt x="2092325" y="2035724"/>
                </a:lnTo>
                <a:cubicBezTo>
                  <a:pt x="2092325" y="2065285"/>
                  <a:pt x="2092325" y="2092874"/>
                  <a:pt x="2092325" y="2118625"/>
                </a:cubicBezTo>
                <a:lnTo>
                  <a:pt x="2092325" y="2128553"/>
                </a:lnTo>
                <a:lnTo>
                  <a:pt x="2092325" y="2180432"/>
                </a:lnTo>
                <a:lnTo>
                  <a:pt x="2092325" y="2190490"/>
                </a:lnTo>
                <a:lnTo>
                  <a:pt x="2092325" y="2266776"/>
                </a:lnTo>
                <a:lnTo>
                  <a:pt x="2092325" y="2285765"/>
                </a:lnTo>
                <a:cubicBezTo>
                  <a:pt x="2092325" y="2313389"/>
                  <a:pt x="2092325" y="2337067"/>
                  <a:pt x="2092325" y="2357363"/>
                </a:cubicBezTo>
                <a:lnTo>
                  <a:pt x="2092325" y="2383779"/>
                </a:lnTo>
                <a:lnTo>
                  <a:pt x="2092325" y="2408664"/>
                </a:lnTo>
                <a:cubicBezTo>
                  <a:pt x="2092325" y="2479134"/>
                  <a:pt x="2092325" y="2479134"/>
                  <a:pt x="2092325" y="2479134"/>
                </a:cubicBezTo>
                <a:lnTo>
                  <a:pt x="2092325" y="2481331"/>
                </a:lnTo>
                <a:cubicBezTo>
                  <a:pt x="2092325" y="2776049"/>
                  <a:pt x="2092325" y="2776049"/>
                  <a:pt x="2092325" y="2776049"/>
                </a:cubicBezTo>
                <a:cubicBezTo>
                  <a:pt x="2092325" y="2809497"/>
                  <a:pt x="2064987" y="2836863"/>
                  <a:pt x="2031573" y="2836863"/>
                </a:cubicBezTo>
                <a:cubicBezTo>
                  <a:pt x="1521253" y="2836863"/>
                  <a:pt x="1521253" y="2836863"/>
                  <a:pt x="1521253" y="2836863"/>
                </a:cubicBezTo>
                <a:cubicBezTo>
                  <a:pt x="1487839" y="2836863"/>
                  <a:pt x="1460500" y="2809497"/>
                  <a:pt x="1460500" y="2776049"/>
                </a:cubicBezTo>
                <a:lnTo>
                  <a:pt x="1460500" y="2540000"/>
                </a:lnTo>
                <a:lnTo>
                  <a:pt x="1420800" y="2540000"/>
                </a:lnTo>
                <a:cubicBezTo>
                  <a:pt x="1318726" y="2540000"/>
                  <a:pt x="1227994" y="2540000"/>
                  <a:pt x="1147343" y="2540000"/>
                </a:cubicBezTo>
                <a:lnTo>
                  <a:pt x="1010444" y="2540000"/>
                </a:lnTo>
                <a:lnTo>
                  <a:pt x="999110" y="2540000"/>
                </a:lnTo>
                <a:cubicBezTo>
                  <a:pt x="502136" y="2540000"/>
                  <a:pt x="502136" y="2540000"/>
                  <a:pt x="502136" y="2540000"/>
                </a:cubicBezTo>
                <a:cubicBezTo>
                  <a:pt x="468690" y="2540000"/>
                  <a:pt x="441325" y="2512610"/>
                  <a:pt x="441325" y="2479134"/>
                </a:cubicBezTo>
                <a:cubicBezTo>
                  <a:pt x="441325" y="2385457"/>
                  <a:pt x="441325" y="2299098"/>
                  <a:pt x="441325" y="2219487"/>
                </a:cubicBezTo>
                <a:lnTo>
                  <a:pt x="441325" y="2180432"/>
                </a:lnTo>
                <a:lnTo>
                  <a:pt x="441325" y="2105057"/>
                </a:lnTo>
                <a:cubicBezTo>
                  <a:pt x="441325" y="2068553"/>
                  <a:pt x="441325" y="2033664"/>
                  <a:pt x="441325" y="2000319"/>
                </a:cubicBezTo>
                <a:lnTo>
                  <a:pt x="441325" y="1879600"/>
                </a:lnTo>
                <a:lnTo>
                  <a:pt x="441325" y="1818202"/>
                </a:lnTo>
                <a:cubicBezTo>
                  <a:pt x="441325" y="1763290"/>
                  <a:pt x="441325" y="1713982"/>
                  <a:pt x="441325" y="1669705"/>
                </a:cubicBezTo>
                <a:lnTo>
                  <a:pt x="441325" y="1581944"/>
                </a:lnTo>
                <a:lnTo>
                  <a:pt x="441325" y="1572807"/>
                </a:lnTo>
                <a:cubicBezTo>
                  <a:pt x="441325" y="1280066"/>
                  <a:pt x="441325" y="1280066"/>
                  <a:pt x="441325" y="1280066"/>
                </a:cubicBezTo>
                <a:cubicBezTo>
                  <a:pt x="441325" y="1246590"/>
                  <a:pt x="468690" y="1219200"/>
                  <a:pt x="502136" y="1219200"/>
                </a:cubicBezTo>
                <a:close/>
                <a:moveTo>
                  <a:pt x="502116" y="946150"/>
                </a:moveTo>
                <a:cubicBezTo>
                  <a:pt x="1520360" y="946150"/>
                  <a:pt x="1520360" y="946150"/>
                  <a:pt x="1520360" y="946150"/>
                </a:cubicBezTo>
                <a:cubicBezTo>
                  <a:pt x="1553794" y="946150"/>
                  <a:pt x="1581150" y="973654"/>
                  <a:pt x="1581150" y="1007269"/>
                </a:cubicBezTo>
                <a:cubicBezTo>
                  <a:pt x="1581150" y="1040885"/>
                  <a:pt x="1553794" y="1068388"/>
                  <a:pt x="1520360" y="1068388"/>
                </a:cubicBezTo>
                <a:cubicBezTo>
                  <a:pt x="502116" y="1068388"/>
                  <a:pt x="502116" y="1068388"/>
                  <a:pt x="502116" y="1068388"/>
                </a:cubicBezTo>
                <a:cubicBezTo>
                  <a:pt x="468681" y="1068388"/>
                  <a:pt x="441325" y="1040885"/>
                  <a:pt x="441325" y="1007269"/>
                </a:cubicBezTo>
                <a:cubicBezTo>
                  <a:pt x="441325" y="973654"/>
                  <a:pt x="468681" y="946150"/>
                  <a:pt x="502116" y="946150"/>
                </a:cubicBezTo>
                <a:close/>
                <a:moveTo>
                  <a:pt x="502098" y="690563"/>
                </a:moveTo>
                <a:cubicBezTo>
                  <a:pt x="1264791" y="690563"/>
                  <a:pt x="1264791" y="690563"/>
                  <a:pt x="1264791" y="690563"/>
                </a:cubicBezTo>
                <a:cubicBezTo>
                  <a:pt x="1298216" y="690563"/>
                  <a:pt x="1325563" y="718067"/>
                  <a:pt x="1325563" y="751682"/>
                </a:cubicBezTo>
                <a:cubicBezTo>
                  <a:pt x="1325563" y="785298"/>
                  <a:pt x="1298216" y="812801"/>
                  <a:pt x="1264791" y="812801"/>
                </a:cubicBezTo>
                <a:cubicBezTo>
                  <a:pt x="502098" y="812801"/>
                  <a:pt x="502098" y="812801"/>
                  <a:pt x="502098" y="812801"/>
                </a:cubicBezTo>
                <a:cubicBezTo>
                  <a:pt x="468673" y="812801"/>
                  <a:pt x="441325" y="785298"/>
                  <a:pt x="441325" y="751682"/>
                </a:cubicBezTo>
                <a:cubicBezTo>
                  <a:pt x="441325" y="718067"/>
                  <a:pt x="468673" y="690563"/>
                  <a:pt x="502098" y="690563"/>
                </a:cubicBezTo>
                <a:close/>
                <a:moveTo>
                  <a:pt x="502153" y="454025"/>
                </a:moveTo>
                <a:cubicBezTo>
                  <a:pt x="994860" y="454025"/>
                  <a:pt x="994860" y="454025"/>
                  <a:pt x="994860" y="454025"/>
                </a:cubicBezTo>
                <a:cubicBezTo>
                  <a:pt x="1028316" y="454025"/>
                  <a:pt x="1055688" y="481171"/>
                  <a:pt x="1055688" y="514350"/>
                </a:cubicBezTo>
                <a:cubicBezTo>
                  <a:pt x="1055688" y="547529"/>
                  <a:pt x="1028316" y="574675"/>
                  <a:pt x="994860" y="574675"/>
                </a:cubicBezTo>
                <a:cubicBezTo>
                  <a:pt x="502153" y="574675"/>
                  <a:pt x="502153" y="574675"/>
                  <a:pt x="502153" y="574675"/>
                </a:cubicBezTo>
                <a:cubicBezTo>
                  <a:pt x="468698" y="574675"/>
                  <a:pt x="441325" y="547529"/>
                  <a:pt x="441325" y="514350"/>
                </a:cubicBezTo>
                <a:cubicBezTo>
                  <a:pt x="441325" y="481171"/>
                  <a:pt x="468698" y="454025"/>
                  <a:pt x="502153" y="454025"/>
                </a:cubicBezTo>
                <a:close/>
                <a:moveTo>
                  <a:pt x="1901273" y="207410"/>
                </a:moveTo>
                <a:lnTo>
                  <a:pt x="1901273" y="228534"/>
                </a:lnTo>
                <a:cubicBezTo>
                  <a:pt x="1901273" y="568878"/>
                  <a:pt x="1901273" y="568878"/>
                  <a:pt x="1901273" y="568878"/>
                </a:cubicBezTo>
                <a:cubicBezTo>
                  <a:pt x="2060034" y="568878"/>
                  <a:pt x="2169183" y="568878"/>
                  <a:pt x="2244222" y="568878"/>
                </a:cubicBezTo>
                <a:lnTo>
                  <a:pt x="2262740" y="568878"/>
                </a:lnTo>
                <a:close/>
                <a:moveTo>
                  <a:pt x="122238" y="122238"/>
                </a:moveTo>
                <a:lnTo>
                  <a:pt x="122238" y="3190876"/>
                </a:lnTo>
                <a:lnTo>
                  <a:pt x="2347913" y="3190876"/>
                </a:lnTo>
                <a:lnTo>
                  <a:pt x="2347913" y="690563"/>
                </a:lnTo>
                <a:lnTo>
                  <a:pt x="2309172" y="690563"/>
                </a:lnTo>
                <a:cubicBezTo>
                  <a:pt x="1840431" y="690563"/>
                  <a:pt x="1840431" y="690563"/>
                  <a:pt x="1840431" y="690563"/>
                </a:cubicBezTo>
                <a:cubicBezTo>
                  <a:pt x="1806967" y="690563"/>
                  <a:pt x="1779588" y="663184"/>
                  <a:pt x="1779588" y="629721"/>
                </a:cubicBezTo>
                <a:cubicBezTo>
                  <a:pt x="1779588" y="345281"/>
                  <a:pt x="1779588" y="203062"/>
                  <a:pt x="1779588" y="131952"/>
                </a:cubicBezTo>
                <a:lnTo>
                  <a:pt x="1779588" y="122238"/>
                </a:lnTo>
                <a:close/>
                <a:moveTo>
                  <a:pt x="60841" y="0"/>
                </a:moveTo>
                <a:cubicBezTo>
                  <a:pt x="1617994" y="0"/>
                  <a:pt x="1812638" y="0"/>
                  <a:pt x="1836968" y="0"/>
                </a:cubicBezTo>
                <a:lnTo>
                  <a:pt x="1840430" y="0"/>
                </a:lnTo>
                <a:lnTo>
                  <a:pt x="1840431" y="0"/>
                </a:lnTo>
                <a:lnTo>
                  <a:pt x="1840431" y="0"/>
                </a:lnTo>
                <a:lnTo>
                  <a:pt x="1840444" y="0"/>
                </a:lnTo>
                <a:cubicBezTo>
                  <a:pt x="1849571" y="0"/>
                  <a:pt x="1857936" y="1521"/>
                  <a:pt x="1865161" y="4562"/>
                </a:cubicBezTo>
                <a:lnTo>
                  <a:pt x="1876125" y="12957"/>
                </a:lnTo>
                <a:lnTo>
                  <a:pt x="1883401" y="17873"/>
                </a:lnTo>
                <a:lnTo>
                  <a:pt x="1884922" y="20124"/>
                </a:lnTo>
                <a:lnTo>
                  <a:pt x="1983703" y="118342"/>
                </a:lnTo>
                <a:cubicBezTo>
                  <a:pt x="2454940" y="586891"/>
                  <a:pt x="2454940" y="586891"/>
                  <a:pt x="2454940" y="586891"/>
                </a:cubicBezTo>
                <a:lnTo>
                  <a:pt x="2463504" y="602537"/>
                </a:lnTo>
                <a:lnTo>
                  <a:pt x="2465778" y="606097"/>
                </a:lnTo>
                <a:lnTo>
                  <a:pt x="2465945" y="606995"/>
                </a:lnTo>
                <a:lnTo>
                  <a:pt x="2465968" y="607037"/>
                </a:lnTo>
                <a:cubicBezTo>
                  <a:pt x="2468629" y="614259"/>
                  <a:pt x="2470150" y="621862"/>
                  <a:pt x="2470150" y="629464"/>
                </a:cubicBezTo>
                <a:lnTo>
                  <a:pt x="2470150" y="629715"/>
                </a:lnTo>
                <a:lnTo>
                  <a:pt x="2470151" y="629721"/>
                </a:lnTo>
                <a:lnTo>
                  <a:pt x="2470150" y="629726"/>
                </a:lnTo>
                <a:lnTo>
                  <a:pt x="2470150" y="867606"/>
                </a:lnTo>
                <a:cubicBezTo>
                  <a:pt x="2470150" y="3250707"/>
                  <a:pt x="2470150" y="3250707"/>
                  <a:pt x="2470150" y="3250707"/>
                </a:cubicBezTo>
                <a:cubicBezTo>
                  <a:pt x="2470150" y="3284157"/>
                  <a:pt x="2445814" y="3311525"/>
                  <a:pt x="2409309" y="3311525"/>
                </a:cubicBezTo>
                <a:cubicBezTo>
                  <a:pt x="60841" y="3311525"/>
                  <a:pt x="60841" y="3311525"/>
                  <a:pt x="60841" y="3311525"/>
                </a:cubicBezTo>
                <a:cubicBezTo>
                  <a:pt x="27379" y="3311525"/>
                  <a:pt x="0" y="3284157"/>
                  <a:pt x="0" y="3250707"/>
                </a:cubicBezTo>
                <a:cubicBezTo>
                  <a:pt x="0" y="60818"/>
                  <a:pt x="0" y="60818"/>
                  <a:pt x="0" y="60818"/>
                </a:cubicBezTo>
                <a:cubicBezTo>
                  <a:pt x="0" y="27368"/>
                  <a:pt x="27379" y="0"/>
                  <a:pt x="60841"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defTabSz="914367"/>
            <a:endParaRPr lang="en-US">
              <a:solidFill>
                <a:srgbClr val="353535"/>
              </a:solidFill>
              <a:latin typeface="Segoe UI Semilight"/>
            </a:endParaRPr>
          </a:p>
        </p:txBody>
      </p:sp>
      <p:grpSp>
        <p:nvGrpSpPr>
          <p:cNvPr id="77" name="Group 76"/>
          <p:cNvGrpSpPr/>
          <p:nvPr/>
        </p:nvGrpSpPr>
        <p:grpSpPr>
          <a:xfrm>
            <a:off x="720758" y="5304937"/>
            <a:ext cx="145241" cy="278494"/>
            <a:chOff x="4397982" y="3362373"/>
            <a:chExt cx="2038350" cy="3908425"/>
          </a:xfrm>
          <a:solidFill>
            <a:schemeClr val="tx1"/>
          </a:solidFill>
        </p:grpSpPr>
        <p:sp>
          <p:nvSpPr>
            <p:cNvPr id="78" name="Freeform 51"/>
            <p:cNvSpPr>
              <a:spLocks noEditPoints="1"/>
            </p:cNvSpPr>
            <p:nvPr/>
          </p:nvSpPr>
          <p:spPr bwMode="auto">
            <a:xfrm>
              <a:off x="4397982" y="3362373"/>
              <a:ext cx="2038350" cy="3908425"/>
            </a:xfrm>
            <a:custGeom>
              <a:avLst/>
              <a:gdLst>
                <a:gd name="T0" fmla="*/ 505 w 542"/>
                <a:gd name="T1" fmla="*/ 0 h 1044"/>
                <a:gd name="T2" fmla="*/ 36 w 542"/>
                <a:gd name="T3" fmla="*/ 0 h 1044"/>
                <a:gd name="T4" fmla="*/ 0 w 542"/>
                <a:gd name="T5" fmla="*/ 37 h 1044"/>
                <a:gd name="T6" fmla="*/ 0 w 542"/>
                <a:gd name="T7" fmla="*/ 1007 h 1044"/>
                <a:gd name="T8" fmla="*/ 36 w 542"/>
                <a:gd name="T9" fmla="*/ 1044 h 1044"/>
                <a:gd name="T10" fmla="*/ 505 w 542"/>
                <a:gd name="T11" fmla="*/ 1044 h 1044"/>
                <a:gd name="T12" fmla="*/ 542 w 542"/>
                <a:gd name="T13" fmla="*/ 1007 h 1044"/>
                <a:gd name="T14" fmla="*/ 542 w 542"/>
                <a:gd name="T15" fmla="*/ 37 h 1044"/>
                <a:gd name="T16" fmla="*/ 505 w 542"/>
                <a:gd name="T17" fmla="*/ 0 h 1044"/>
                <a:gd name="T18" fmla="*/ 506 w 542"/>
                <a:gd name="T19" fmla="*/ 1007 h 1044"/>
                <a:gd name="T20" fmla="*/ 505 w 542"/>
                <a:gd name="T21" fmla="*/ 1008 h 1044"/>
                <a:gd name="T22" fmla="*/ 36 w 542"/>
                <a:gd name="T23" fmla="*/ 1008 h 1044"/>
                <a:gd name="T24" fmla="*/ 36 w 542"/>
                <a:gd name="T25" fmla="*/ 1007 h 1044"/>
                <a:gd name="T26" fmla="*/ 36 w 542"/>
                <a:gd name="T27" fmla="*/ 37 h 1044"/>
                <a:gd name="T28" fmla="*/ 36 w 542"/>
                <a:gd name="T29" fmla="*/ 36 h 1044"/>
                <a:gd name="T30" fmla="*/ 505 w 542"/>
                <a:gd name="T31" fmla="*/ 36 h 1044"/>
                <a:gd name="T32" fmla="*/ 506 w 542"/>
                <a:gd name="T33" fmla="*/ 37 h 1044"/>
                <a:gd name="T34" fmla="*/ 506 w 542"/>
                <a:gd name="T35" fmla="*/ 1007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2" h="1044">
                  <a:moveTo>
                    <a:pt x="505" y="0"/>
                  </a:moveTo>
                  <a:cubicBezTo>
                    <a:pt x="36" y="0"/>
                    <a:pt x="36" y="0"/>
                    <a:pt x="36" y="0"/>
                  </a:cubicBezTo>
                  <a:cubicBezTo>
                    <a:pt x="16" y="0"/>
                    <a:pt x="0" y="16"/>
                    <a:pt x="0" y="37"/>
                  </a:cubicBezTo>
                  <a:cubicBezTo>
                    <a:pt x="0" y="1007"/>
                    <a:pt x="0" y="1007"/>
                    <a:pt x="0" y="1007"/>
                  </a:cubicBezTo>
                  <a:cubicBezTo>
                    <a:pt x="0" y="1028"/>
                    <a:pt x="16" y="1044"/>
                    <a:pt x="36" y="1044"/>
                  </a:cubicBezTo>
                  <a:cubicBezTo>
                    <a:pt x="505" y="1044"/>
                    <a:pt x="505" y="1044"/>
                    <a:pt x="505" y="1044"/>
                  </a:cubicBezTo>
                  <a:cubicBezTo>
                    <a:pt x="525" y="1044"/>
                    <a:pt x="542" y="1028"/>
                    <a:pt x="542" y="1007"/>
                  </a:cubicBezTo>
                  <a:cubicBezTo>
                    <a:pt x="542" y="37"/>
                    <a:pt x="542" y="37"/>
                    <a:pt x="542" y="37"/>
                  </a:cubicBezTo>
                  <a:cubicBezTo>
                    <a:pt x="542" y="16"/>
                    <a:pt x="525" y="0"/>
                    <a:pt x="505" y="0"/>
                  </a:cubicBezTo>
                  <a:close/>
                  <a:moveTo>
                    <a:pt x="506" y="1007"/>
                  </a:moveTo>
                  <a:cubicBezTo>
                    <a:pt x="506" y="1008"/>
                    <a:pt x="505" y="1008"/>
                    <a:pt x="505" y="1008"/>
                  </a:cubicBezTo>
                  <a:cubicBezTo>
                    <a:pt x="36" y="1008"/>
                    <a:pt x="36" y="1008"/>
                    <a:pt x="36" y="1008"/>
                  </a:cubicBezTo>
                  <a:cubicBezTo>
                    <a:pt x="36" y="1008"/>
                    <a:pt x="36" y="1008"/>
                    <a:pt x="36" y="1007"/>
                  </a:cubicBezTo>
                  <a:cubicBezTo>
                    <a:pt x="36" y="37"/>
                    <a:pt x="36" y="37"/>
                    <a:pt x="36" y="37"/>
                  </a:cubicBezTo>
                  <a:cubicBezTo>
                    <a:pt x="36" y="36"/>
                    <a:pt x="36" y="36"/>
                    <a:pt x="36" y="36"/>
                  </a:cubicBezTo>
                  <a:cubicBezTo>
                    <a:pt x="505" y="36"/>
                    <a:pt x="505" y="36"/>
                    <a:pt x="505" y="36"/>
                  </a:cubicBezTo>
                  <a:cubicBezTo>
                    <a:pt x="505" y="36"/>
                    <a:pt x="506" y="36"/>
                    <a:pt x="506" y="37"/>
                  </a:cubicBezTo>
                  <a:lnTo>
                    <a:pt x="506" y="1007"/>
                  </a:lnTo>
                  <a:close/>
                </a:path>
              </a:pathLst>
            </a:custGeom>
            <a:grpFill/>
            <a:ln>
              <a:noFill/>
            </a:ln>
          </p:spPr>
          <p:txBody>
            <a:bodyPr vert="horz" wrap="square" lIns="91427" tIns="0" rIns="91427" bIns="45713" numCol="1" anchor="ctr" anchorCtr="0" compatLnSpc="1">
              <a:prstTxWarp prst="textNoShape">
                <a:avLst/>
              </a:prstTxWarp>
            </a:bodyPr>
            <a:lstStyle/>
            <a:p>
              <a:pPr defTabSz="914367"/>
              <a:endParaRPr lang="en-US">
                <a:solidFill>
                  <a:srgbClr val="353535"/>
                </a:solidFill>
                <a:latin typeface="Segoe UI Semilight"/>
              </a:endParaRPr>
            </a:p>
          </p:txBody>
        </p:sp>
        <p:sp>
          <p:nvSpPr>
            <p:cNvPr id="79" name="Freeform 52"/>
            <p:cNvSpPr>
              <a:spLocks noEditPoints="1"/>
            </p:cNvSpPr>
            <p:nvPr/>
          </p:nvSpPr>
          <p:spPr bwMode="auto">
            <a:xfrm>
              <a:off x="4612295" y="3800523"/>
              <a:ext cx="1601788" cy="2935288"/>
            </a:xfrm>
            <a:custGeom>
              <a:avLst/>
              <a:gdLst>
                <a:gd name="T0" fmla="*/ 426 w 426"/>
                <a:gd name="T1" fmla="*/ 753 h 784"/>
                <a:gd name="T2" fmla="*/ 395 w 426"/>
                <a:gd name="T3" fmla="*/ 0 h 784"/>
                <a:gd name="T4" fmla="*/ 0 w 426"/>
                <a:gd name="T5" fmla="*/ 31 h 784"/>
                <a:gd name="T6" fmla="*/ 31 w 426"/>
                <a:gd name="T7" fmla="*/ 784 h 784"/>
                <a:gd name="T8" fmla="*/ 390 w 426"/>
                <a:gd name="T9" fmla="*/ 131 h 784"/>
                <a:gd name="T10" fmla="*/ 232 w 426"/>
                <a:gd name="T11" fmla="*/ 277 h 784"/>
                <a:gd name="T12" fmla="*/ 390 w 426"/>
                <a:gd name="T13" fmla="*/ 131 h 784"/>
                <a:gd name="T14" fmla="*/ 36 w 426"/>
                <a:gd name="T15" fmla="*/ 498 h 784"/>
                <a:gd name="T16" fmla="*/ 196 w 426"/>
                <a:gd name="T17" fmla="*/ 653 h 784"/>
                <a:gd name="T18" fmla="*/ 36 w 426"/>
                <a:gd name="T19" fmla="*/ 653 h 784"/>
                <a:gd name="T20" fmla="*/ 36 w 426"/>
                <a:gd name="T21" fmla="*/ 689 h 784"/>
                <a:gd name="T22" fmla="*/ 102 w 426"/>
                <a:gd name="T23" fmla="*/ 744 h 784"/>
                <a:gd name="T24" fmla="*/ 36 w 426"/>
                <a:gd name="T25" fmla="*/ 689 h 784"/>
                <a:gd name="T26" fmla="*/ 138 w 426"/>
                <a:gd name="T27" fmla="*/ 689 h 784"/>
                <a:gd name="T28" fmla="*/ 196 w 426"/>
                <a:gd name="T29" fmla="*/ 744 h 784"/>
                <a:gd name="T30" fmla="*/ 138 w 426"/>
                <a:gd name="T31" fmla="*/ 689 h 784"/>
                <a:gd name="T32" fmla="*/ 289 w 426"/>
                <a:gd name="T33" fmla="*/ 689 h 784"/>
                <a:gd name="T34" fmla="*/ 232 w 426"/>
                <a:gd name="T35" fmla="*/ 744 h 784"/>
                <a:gd name="T36" fmla="*/ 232 w 426"/>
                <a:gd name="T37" fmla="*/ 653 h 784"/>
                <a:gd name="T38" fmla="*/ 390 w 426"/>
                <a:gd name="T39" fmla="*/ 498 h 784"/>
                <a:gd name="T40" fmla="*/ 232 w 426"/>
                <a:gd name="T41" fmla="*/ 653 h 784"/>
                <a:gd name="T42" fmla="*/ 36 w 426"/>
                <a:gd name="T43" fmla="*/ 462 h 784"/>
                <a:gd name="T44" fmla="*/ 36 w 426"/>
                <a:gd name="T45" fmla="*/ 313 h 784"/>
                <a:gd name="T46" fmla="*/ 390 w 426"/>
                <a:gd name="T47" fmla="*/ 313 h 784"/>
                <a:gd name="T48" fmla="*/ 196 w 426"/>
                <a:gd name="T49" fmla="*/ 277 h 784"/>
                <a:gd name="T50" fmla="*/ 137 w 426"/>
                <a:gd name="T51" fmla="*/ 220 h 784"/>
                <a:gd name="T52" fmla="*/ 196 w 426"/>
                <a:gd name="T53" fmla="*/ 277 h 784"/>
                <a:gd name="T54" fmla="*/ 36 w 426"/>
                <a:gd name="T55" fmla="*/ 277 h 784"/>
                <a:gd name="T56" fmla="*/ 36 w 426"/>
                <a:gd name="T57" fmla="*/ 220 h 784"/>
                <a:gd name="T58" fmla="*/ 101 w 426"/>
                <a:gd name="T59" fmla="*/ 220 h 784"/>
                <a:gd name="T60" fmla="*/ 325 w 426"/>
                <a:gd name="T61" fmla="*/ 744 h 784"/>
                <a:gd name="T62" fmla="*/ 390 w 426"/>
                <a:gd name="T63" fmla="*/ 689 h 784"/>
                <a:gd name="T64" fmla="*/ 325 w 426"/>
                <a:gd name="T65" fmla="*/ 744 h 784"/>
                <a:gd name="T66" fmla="*/ 137 w 426"/>
                <a:gd name="T67" fmla="*/ 184 h 784"/>
                <a:gd name="T68" fmla="*/ 196 w 426"/>
                <a:gd name="T69" fmla="*/ 131 h 784"/>
                <a:gd name="T70" fmla="*/ 101 w 426"/>
                <a:gd name="T71" fmla="*/ 184 h 784"/>
                <a:gd name="T72" fmla="*/ 36 w 426"/>
                <a:gd name="T73" fmla="*/ 184 h 784"/>
                <a:gd name="T74" fmla="*/ 101 w 426"/>
                <a:gd name="T75" fmla="*/ 131 h 784"/>
                <a:gd name="T76" fmla="*/ 390 w 426"/>
                <a:gd name="T77" fmla="*/ 36 h 784"/>
                <a:gd name="T78" fmla="*/ 36 w 426"/>
                <a:gd name="T79" fmla="*/ 95 h 784"/>
                <a:gd name="T80" fmla="*/ 390 w 426"/>
                <a:gd name="T81" fmla="*/ 36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6" h="784">
                  <a:moveTo>
                    <a:pt x="395" y="784"/>
                  </a:moveTo>
                  <a:cubicBezTo>
                    <a:pt x="412" y="784"/>
                    <a:pt x="426" y="770"/>
                    <a:pt x="426" y="753"/>
                  </a:cubicBezTo>
                  <a:cubicBezTo>
                    <a:pt x="426" y="31"/>
                    <a:pt x="426" y="31"/>
                    <a:pt x="426" y="31"/>
                  </a:cubicBezTo>
                  <a:cubicBezTo>
                    <a:pt x="426" y="14"/>
                    <a:pt x="412" y="0"/>
                    <a:pt x="395" y="0"/>
                  </a:cubicBezTo>
                  <a:cubicBezTo>
                    <a:pt x="31" y="0"/>
                    <a:pt x="31" y="0"/>
                    <a:pt x="31" y="0"/>
                  </a:cubicBezTo>
                  <a:cubicBezTo>
                    <a:pt x="14" y="0"/>
                    <a:pt x="0" y="14"/>
                    <a:pt x="0" y="31"/>
                  </a:cubicBezTo>
                  <a:cubicBezTo>
                    <a:pt x="0" y="753"/>
                    <a:pt x="0" y="753"/>
                    <a:pt x="0" y="753"/>
                  </a:cubicBezTo>
                  <a:cubicBezTo>
                    <a:pt x="0" y="770"/>
                    <a:pt x="14" y="784"/>
                    <a:pt x="31" y="784"/>
                  </a:cubicBezTo>
                  <a:lnTo>
                    <a:pt x="395" y="784"/>
                  </a:lnTo>
                  <a:close/>
                  <a:moveTo>
                    <a:pt x="390" y="131"/>
                  </a:moveTo>
                  <a:cubicBezTo>
                    <a:pt x="390" y="277"/>
                    <a:pt x="390" y="277"/>
                    <a:pt x="390" y="277"/>
                  </a:cubicBezTo>
                  <a:cubicBezTo>
                    <a:pt x="232" y="277"/>
                    <a:pt x="232" y="277"/>
                    <a:pt x="232" y="277"/>
                  </a:cubicBezTo>
                  <a:cubicBezTo>
                    <a:pt x="232" y="131"/>
                    <a:pt x="232" y="131"/>
                    <a:pt x="232" y="131"/>
                  </a:cubicBezTo>
                  <a:lnTo>
                    <a:pt x="390" y="131"/>
                  </a:lnTo>
                  <a:close/>
                  <a:moveTo>
                    <a:pt x="36" y="498"/>
                  </a:moveTo>
                  <a:cubicBezTo>
                    <a:pt x="36" y="498"/>
                    <a:pt x="36" y="498"/>
                    <a:pt x="36" y="498"/>
                  </a:cubicBezTo>
                  <a:cubicBezTo>
                    <a:pt x="196" y="498"/>
                    <a:pt x="196" y="498"/>
                    <a:pt x="196" y="498"/>
                  </a:cubicBezTo>
                  <a:cubicBezTo>
                    <a:pt x="196" y="653"/>
                    <a:pt x="196" y="653"/>
                    <a:pt x="196" y="653"/>
                  </a:cubicBezTo>
                  <a:cubicBezTo>
                    <a:pt x="36" y="653"/>
                    <a:pt x="36" y="653"/>
                    <a:pt x="36" y="653"/>
                  </a:cubicBezTo>
                  <a:cubicBezTo>
                    <a:pt x="36" y="653"/>
                    <a:pt x="36" y="653"/>
                    <a:pt x="36" y="653"/>
                  </a:cubicBezTo>
                  <a:lnTo>
                    <a:pt x="36" y="498"/>
                  </a:lnTo>
                  <a:close/>
                  <a:moveTo>
                    <a:pt x="36" y="689"/>
                  </a:moveTo>
                  <a:cubicBezTo>
                    <a:pt x="102" y="689"/>
                    <a:pt x="102" y="689"/>
                    <a:pt x="102" y="689"/>
                  </a:cubicBezTo>
                  <a:cubicBezTo>
                    <a:pt x="102" y="744"/>
                    <a:pt x="102" y="744"/>
                    <a:pt x="102" y="744"/>
                  </a:cubicBezTo>
                  <a:cubicBezTo>
                    <a:pt x="36" y="744"/>
                    <a:pt x="36" y="744"/>
                    <a:pt x="36" y="744"/>
                  </a:cubicBezTo>
                  <a:cubicBezTo>
                    <a:pt x="36" y="689"/>
                    <a:pt x="36" y="689"/>
                    <a:pt x="36" y="689"/>
                  </a:cubicBezTo>
                  <a:cubicBezTo>
                    <a:pt x="36" y="689"/>
                    <a:pt x="36" y="689"/>
                    <a:pt x="36" y="689"/>
                  </a:cubicBezTo>
                  <a:close/>
                  <a:moveTo>
                    <a:pt x="138" y="689"/>
                  </a:moveTo>
                  <a:cubicBezTo>
                    <a:pt x="196" y="689"/>
                    <a:pt x="196" y="689"/>
                    <a:pt x="196" y="689"/>
                  </a:cubicBezTo>
                  <a:cubicBezTo>
                    <a:pt x="196" y="744"/>
                    <a:pt x="196" y="744"/>
                    <a:pt x="196" y="744"/>
                  </a:cubicBezTo>
                  <a:cubicBezTo>
                    <a:pt x="138" y="744"/>
                    <a:pt x="138" y="744"/>
                    <a:pt x="138" y="744"/>
                  </a:cubicBezTo>
                  <a:lnTo>
                    <a:pt x="138" y="689"/>
                  </a:lnTo>
                  <a:close/>
                  <a:moveTo>
                    <a:pt x="232" y="689"/>
                  </a:moveTo>
                  <a:cubicBezTo>
                    <a:pt x="289" y="689"/>
                    <a:pt x="289" y="689"/>
                    <a:pt x="289" y="689"/>
                  </a:cubicBezTo>
                  <a:cubicBezTo>
                    <a:pt x="289" y="744"/>
                    <a:pt x="289" y="744"/>
                    <a:pt x="289" y="744"/>
                  </a:cubicBezTo>
                  <a:cubicBezTo>
                    <a:pt x="232" y="744"/>
                    <a:pt x="232" y="744"/>
                    <a:pt x="232" y="744"/>
                  </a:cubicBezTo>
                  <a:lnTo>
                    <a:pt x="232" y="689"/>
                  </a:lnTo>
                  <a:close/>
                  <a:moveTo>
                    <a:pt x="232" y="653"/>
                  </a:moveTo>
                  <a:cubicBezTo>
                    <a:pt x="232" y="498"/>
                    <a:pt x="232" y="498"/>
                    <a:pt x="232" y="498"/>
                  </a:cubicBezTo>
                  <a:cubicBezTo>
                    <a:pt x="390" y="498"/>
                    <a:pt x="390" y="498"/>
                    <a:pt x="390" y="498"/>
                  </a:cubicBezTo>
                  <a:cubicBezTo>
                    <a:pt x="390" y="653"/>
                    <a:pt x="390" y="653"/>
                    <a:pt x="390" y="653"/>
                  </a:cubicBezTo>
                  <a:lnTo>
                    <a:pt x="232" y="653"/>
                  </a:lnTo>
                  <a:close/>
                  <a:moveTo>
                    <a:pt x="390" y="462"/>
                  </a:moveTo>
                  <a:cubicBezTo>
                    <a:pt x="36" y="462"/>
                    <a:pt x="36" y="462"/>
                    <a:pt x="36" y="462"/>
                  </a:cubicBezTo>
                  <a:cubicBezTo>
                    <a:pt x="36" y="462"/>
                    <a:pt x="36" y="462"/>
                    <a:pt x="36" y="462"/>
                  </a:cubicBezTo>
                  <a:cubicBezTo>
                    <a:pt x="36" y="313"/>
                    <a:pt x="36" y="313"/>
                    <a:pt x="36" y="313"/>
                  </a:cubicBezTo>
                  <a:cubicBezTo>
                    <a:pt x="36" y="313"/>
                    <a:pt x="36" y="313"/>
                    <a:pt x="36" y="313"/>
                  </a:cubicBezTo>
                  <a:cubicBezTo>
                    <a:pt x="390" y="313"/>
                    <a:pt x="390" y="313"/>
                    <a:pt x="390" y="313"/>
                  </a:cubicBezTo>
                  <a:lnTo>
                    <a:pt x="390" y="462"/>
                  </a:lnTo>
                  <a:close/>
                  <a:moveTo>
                    <a:pt x="196" y="277"/>
                  </a:moveTo>
                  <a:cubicBezTo>
                    <a:pt x="137" y="277"/>
                    <a:pt x="137" y="277"/>
                    <a:pt x="137" y="277"/>
                  </a:cubicBezTo>
                  <a:cubicBezTo>
                    <a:pt x="137" y="220"/>
                    <a:pt x="137" y="220"/>
                    <a:pt x="137" y="220"/>
                  </a:cubicBezTo>
                  <a:cubicBezTo>
                    <a:pt x="196" y="220"/>
                    <a:pt x="196" y="220"/>
                    <a:pt x="196" y="220"/>
                  </a:cubicBezTo>
                  <a:lnTo>
                    <a:pt x="196" y="277"/>
                  </a:lnTo>
                  <a:close/>
                  <a:moveTo>
                    <a:pt x="101" y="277"/>
                  </a:moveTo>
                  <a:cubicBezTo>
                    <a:pt x="36" y="277"/>
                    <a:pt x="36" y="277"/>
                    <a:pt x="36" y="277"/>
                  </a:cubicBezTo>
                  <a:cubicBezTo>
                    <a:pt x="36" y="277"/>
                    <a:pt x="36" y="277"/>
                    <a:pt x="36" y="277"/>
                  </a:cubicBezTo>
                  <a:cubicBezTo>
                    <a:pt x="36" y="220"/>
                    <a:pt x="36" y="220"/>
                    <a:pt x="36" y="220"/>
                  </a:cubicBezTo>
                  <a:cubicBezTo>
                    <a:pt x="36" y="220"/>
                    <a:pt x="36" y="220"/>
                    <a:pt x="36" y="220"/>
                  </a:cubicBezTo>
                  <a:cubicBezTo>
                    <a:pt x="101" y="220"/>
                    <a:pt x="101" y="220"/>
                    <a:pt x="101" y="220"/>
                  </a:cubicBezTo>
                  <a:lnTo>
                    <a:pt x="101" y="277"/>
                  </a:lnTo>
                  <a:close/>
                  <a:moveTo>
                    <a:pt x="325" y="744"/>
                  </a:moveTo>
                  <a:cubicBezTo>
                    <a:pt x="325" y="689"/>
                    <a:pt x="325" y="689"/>
                    <a:pt x="325" y="689"/>
                  </a:cubicBezTo>
                  <a:cubicBezTo>
                    <a:pt x="390" y="689"/>
                    <a:pt x="390" y="689"/>
                    <a:pt x="390" y="689"/>
                  </a:cubicBezTo>
                  <a:cubicBezTo>
                    <a:pt x="390" y="744"/>
                    <a:pt x="390" y="744"/>
                    <a:pt x="390" y="744"/>
                  </a:cubicBezTo>
                  <a:lnTo>
                    <a:pt x="325" y="744"/>
                  </a:lnTo>
                  <a:close/>
                  <a:moveTo>
                    <a:pt x="196" y="184"/>
                  </a:moveTo>
                  <a:cubicBezTo>
                    <a:pt x="137" y="184"/>
                    <a:pt x="137" y="184"/>
                    <a:pt x="137" y="184"/>
                  </a:cubicBezTo>
                  <a:cubicBezTo>
                    <a:pt x="137" y="131"/>
                    <a:pt x="137" y="131"/>
                    <a:pt x="137" y="131"/>
                  </a:cubicBezTo>
                  <a:cubicBezTo>
                    <a:pt x="196" y="131"/>
                    <a:pt x="196" y="131"/>
                    <a:pt x="196" y="131"/>
                  </a:cubicBezTo>
                  <a:lnTo>
                    <a:pt x="196" y="184"/>
                  </a:lnTo>
                  <a:close/>
                  <a:moveTo>
                    <a:pt x="101" y="184"/>
                  </a:moveTo>
                  <a:cubicBezTo>
                    <a:pt x="36" y="184"/>
                    <a:pt x="36" y="184"/>
                    <a:pt x="36" y="184"/>
                  </a:cubicBezTo>
                  <a:cubicBezTo>
                    <a:pt x="36" y="184"/>
                    <a:pt x="36" y="184"/>
                    <a:pt x="36" y="184"/>
                  </a:cubicBezTo>
                  <a:cubicBezTo>
                    <a:pt x="36" y="131"/>
                    <a:pt x="36" y="131"/>
                    <a:pt x="36" y="131"/>
                  </a:cubicBezTo>
                  <a:cubicBezTo>
                    <a:pt x="101" y="131"/>
                    <a:pt x="101" y="131"/>
                    <a:pt x="101" y="131"/>
                  </a:cubicBezTo>
                  <a:lnTo>
                    <a:pt x="101" y="184"/>
                  </a:lnTo>
                  <a:close/>
                  <a:moveTo>
                    <a:pt x="390" y="36"/>
                  </a:moveTo>
                  <a:cubicBezTo>
                    <a:pt x="390" y="95"/>
                    <a:pt x="390" y="95"/>
                    <a:pt x="390" y="95"/>
                  </a:cubicBezTo>
                  <a:cubicBezTo>
                    <a:pt x="36" y="95"/>
                    <a:pt x="36" y="95"/>
                    <a:pt x="36" y="95"/>
                  </a:cubicBezTo>
                  <a:cubicBezTo>
                    <a:pt x="36" y="36"/>
                    <a:pt x="36" y="36"/>
                    <a:pt x="36" y="36"/>
                  </a:cubicBezTo>
                  <a:lnTo>
                    <a:pt x="390" y="36"/>
                  </a:lnTo>
                  <a:close/>
                </a:path>
              </a:pathLst>
            </a:custGeom>
            <a:grpFill/>
            <a:ln>
              <a:noFill/>
            </a:ln>
          </p:spPr>
          <p:txBody>
            <a:bodyPr vert="horz" wrap="square" lIns="91427" tIns="0" rIns="91427" bIns="45713" numCol="1" anchor="ctr" anchorCtr="0" compatLnSpc="1">
              <a:prstTxWarp prst="textNoShape">
                <a:avLst/>
              </a:prstTxWarp>
            </a:bodyPr>
            <a:lstStyle/>
            <a:p>
              <a:pPr defTabSz="914367"/>
              <a:endParaRPr lang="en-US">
                <a:solidFill>
                  <a:srgbClr val="353535"/>
                </a:solidFill>
                <a:latin typeface="Segoe UI Semilight"/>
              </a:endParaRPr>
            </a:p>
          </p:txBody>
        </p:sp>
        <p:sp>
          <p:nvSpPr>
            <p:cNvPr id="80" name="Freeform 53"/>
            <p:cNvSpPr>
              <a:spLocks/>
            </p:cNvSpPr>
            <p:nvPr/>
          </p:nvSpPr>
          <p:spPr bwMode="auto">
            <a:xfrm>
              <a:off x="4656745" y="6810423"/>
              <a:ext cx="285750" cy="239713"/>
            </a:xfrm>
            <a:custGeom>
              <a:avLst/>
              <a:gdLst>
                <a:gd name="T0" fmla="*/ 66 w 76"/>
                <a:gd name="T1" fmla="*/ 23 h 64"/>
                <a:gd name="T2" fmla="*/ 33 w 76"/>
                <a:gd name="T3" fmla="*/ 23 h 64"/>
                <a:gd name="T4" fmla="*/ 39 w 76"/>
                <a:gd name="T5" fmla="*/ 16 h 64"/>
                <a:gd name="T6" fmla="*/ 39 w 76"/>
                <a:gd name="T7" fmla="*/ 3 h 64"/>
                <a:gd name="T8" fmla="*/ 26 w 76"/>
                <a:gd name="T9" fmla="*/ 3 h 64"/>
                <a:gd name="T10" fmla="*/ 4 w 76"/>
                <a:gd name="T11" fmla="*/ 26 h 64"/>
                <a:gd name="T12" fmla="*/ 4 w 76"/>
                <a:gd name="T13" fmla="*/ 39 h 64"/>
                <a:gd name="T14" fmla="*/ 26 w 76"/>
                <a:gd name="T15" fmla="*/ 61 h 64"/>
                <a:gd name="T16" fmla="*/ 33 w 76"/>
                <a:gd name="T17" fmla="*/ 64 h 64"/>
                <a:gd name="T18" fmla="*/ 39 w 76"/>
                <a:gd name="T19" fmla="*/ 61 h 64"/>
                <a:gd name="T20" fmla="*/ 39 w 76"/>
                <a:gd name="T21" fmla="*/ 48 h 64"/>
                <a:gd name="T22" fmla="*/ 33 w 76"/>
                <a:gd name="T23" fmla="*/ 42 h 64"/>
                <a:gd name="T24" fmla="*/ 66 w 76"/>
                <a:gd name="T25" fmla="*/ 42 h 64"/>
                <a:gd name="T26" fmla="*/ 76 w 76"/>
                <a:gd name="T27" fmla="*/ 32 h 64"/>
                <a:gd name="T28" fmla="*/ 66 w 76"/>
                <a:gd name="T29" fmla="*/ 2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64">
                  <a:moveTo>
                    <a:pt x="66" y="23"/>
                  </a:moveTo>
                  <a:cubicBezTo>
                    <a:pt x="33" y="23"/>
                    <a:pt x="33" y="23"/>
                    <a:pt x="33" y="23"/>
                  </a:cubicBezTo>
                  <a:cubicBezTo>
                    <a:pt x="39" y="16"/>
                    <a:pt x="39" y="16"/>
                    <a:pt x="39" y="16"/>
                  </a:cubicBezTo>
                  <a:cubicBezTo>
                    <a:pt x="43" y="13"/>
                    <a:pt x="43" y="7"/>
                    <a:pt x="39" y="3"/>
                  </a:cubicBezTo>
                  <a:cubicBezTo>
                    <a:pt x="36" y="0"/>
                    <a:pt x="30" y="0"/>
                    <a:pt x="26" y="3"/>
                  </a:cubicBezTo>
                  <a:cubicBezTo>
                    <a:pt x="4" y="26"/>
                    <a:pt x="4" y="26"/>
                    <a:pt x="4" y="26"/>
                  </a:cubicBezTo>
                  <a:cubicBezTo>
                    <a:pt x="0" y="29"/>
                    <a:pt x="0" y="35"/>
                    <a:pt x="4" y="39"/>
                  </a:cubicBezTo>
                  <a:cubicBezTo>
                    <a:pt x="26" y="61"/>
                    <a:pt x="26" y="61"/>
                    <a:pt x="26" y="61"/>
                  </a:cubicBezTo>
                  <a:cubicBezTo>
                    <a:pt x="28" y="63"/>
                    <a:pt x="30" y="64"/>
                    <a:pt x="33" y="64"/>
                  </a:cubicBezTo>
                  <a:cubicBezTo>
                    <a:pt x="35" y="64"/>
                    <a:pt x="38" y="63"/>
                    <a:pt x="39" y="61"/>
                  </a:cubicBezTo>
                  <a:cubicBezTo>
                    <a:pt x="43" y="58"/>
                    <a:pt x="43" y="52"/>
                    <a:pt x="39" y="48"/>
                  </a:cubicBezTo>
                  <a:cubicBezTo>
                    <a:pt x="33" y="42"/>
                    <a:pt x="33" y="42"/>
                    <a:pt x="33" y="42"/>
                  </a:cubicBezTo>
                  <a:cubicBezTo>
                    <a:pt x="66" y="42"/>
                    <a:pt x="66" y="42"/>
                    <a:pt x="66" y="42"/>
                  </a:cubicBezTo>
                  <a:cubicBezTo>
                    <a:pt x="72" y="42"/>
                    <a:pt x="76" y="37"/>
                    <a:pt x="76" y="32"/>
                  </a:cubicBezTo>
                  <a:cubicBezTo>
                    <a:pt x="76" y="27"/>
                    <a:pt x="72" y="23"/>
                    <a:pt x="66" y="23"/>
                  </a:cubicBezTo>
                  <a:close/>
                </a:path>
              </a:pathLst>
            </a:custGeom>
            <a:grpFill/>
            <a:ln>
              <a:noFill/>
            </a:ln>
          </p:spPr>
          <p:txBody>
            <a:bodyPr vert="horz" wrap="square" lIns="91427" tIns="0" rIns="91427" bIns="45713" numCol="1" anchor="ctr" anchorCtr="0" compatLnSpc="1">
              <a:prstTxWarp prst="textNoShape">
                <a:avLst/>
              </a:prstTxWarp>
            </a:bodyPr>
            <a:lstStyle/>
            <a:p>
              <a:pPr defTabSz="914367"/>
              <a:endParaRPr lang="en-US">
                <a:solidFill>
                  <a:srgbClr val="353535"/>
                </a:solidFill>
                <a:latin typeface="Segoe UI Semilight"/>
              </a:endParaRPr>
            </a:p>
          </p:txBody>
        </p:sp>
        <p:sp>
          <p:nvSpPr>
            <p:cNvPr id="81" name="Freeform 54"/>
            <p:cNvSpPr>
              <a:spLocks noEditPoints="1"/>
            </p:cNvSpPr>
            <p:nvPr/>
          </p:nvSpPr>
          <p:spPr bwMode="auto">
            <a:xfrm>
              <a:off x="5296507" y="6772323"/>
              <a:ext cx="288925" cy="303213"/>
            </a:xfrm>
            <a:custGeom>
              <a:avLst/>
              <a:gdLst>
                <a:gd name="T0" fmla="*/ 67 w 77"/>
                <a:gd name="T1" fmla="*/ 1 h 81"/>
                <a:gd name="T2" fmla="*/ 7 w 77"/>
                <a:gd name="T3" fmla="*/ 11 h 81"/>
                <a:gd name="T4" fmla="*/ 0 w 77"/>
                <a:gd name="T5" fmla="*/ 19 h 81"/>
                <a:gd name="T6" fmla="*/ 0 w 77"/>
                <a:gd name="T7" fmla="*/ 62 h 81"/>
                <a:gd name="T8" fmla="*/ 7 w 77"/>
                <a:gd name="T9" fmla="*/ 71 h 81"/>
                <a:gd name="T10" fmla="*/ 67 w 77"/>
                <a:gd name="T11" fmla="*/ 81 h 81"/>
                <a:gd name="T12" fmla="*/ 68 w 77"/>
                <a:gd name="T13" fmla="*/ 81 h 81"/>
                <a:gd name="T14" fmla="*/ 74 w 77"/>
                <a:gd name="T15" fmla="*/ 79 h 81"/>
                <a:gd name="T16" fmla="*/ 77 w 77"/>
                <a:gd name="T17" fmla="*/ 72 h 81"/>
                <a:gd name="T18" fmla="*/ 77 w 77"/>
                <a:gd name="T19" fmla="*/ 9 h 81"/>
                <a:gd name="T20" fmla="*/ 74 w 77"/>
                <a:gd name="T21" fmla="*/ 3 h 81"/>
                <a:gd name="T22" fmla="*/ 67 w 77"/>
                <a:gd name="T23" fmla="*/ 1 h 81"/>
                <a:gd name="T24" fmla="*/ 23 w 77"/>
                <a:gd name="T25" fmla="*/ 56 h 81"/>
                <a:gd name="T26" fmla="*/ 17 w 77"/>
                <a:gd name="T27" fmla="*/ 55 h 81"/>
                <a:gd name="T28" fmla="*/ 17 w 77"/>
                <a:gd name="T29" fmla="*/ 50 h 81"/>
                <a:gd name="T30" fmla="*/ 23 w 77"/>
                <a:gd name="T31" fmla="*/ 50 h 81"/>
                <a:gd name="T32" fmla="*/ 23 w 77"/>
                <a:gd name="T33" fmla="*/ 56 h 81"/>
                <a:gd name="T34" fmla="*/ 23 w 77"/>
                <a:gd name="T35" fmla="*/ 32 h 81"/>
                <a:gd name="T36" fmla="*/ 17 w 77"/>
                <a:gd name="T37" fmla="*/ 32 h 81"/>
                <a:gd name="T38" fmla="*/ 17 w 77"/>
                <a:gd name="T39" fmla="*/ 27 h 81"/>
                <a:gd name="T40" fmla="*/ 23 w 77"/>
                <a:gd name="T41" fmla="*/ 26 h 81"/>
                <a:gd name="T42" fmla="*/ 23 w 77"/>
                <a:gd name="T43" fmla="*/ 32 h 81"/>
                <a:gd name="T44" fmla="*/ 60 w 77"/>
                <a:gd name="T45" fmla="*/ 62 h 81"/>
                <a:gd name="T46" fmla="*/ 40 w 77"/>
                <a:gd name="T47" fmla="*/ 59 h 81"/>
                <a:gd name="T48" fmla="*/ 40 w 77"/>
                <a:gd name="T49" fmla="*/ 50 h 81"/>
                <a:gd name="T50" fmla="*/ 60 w 77"/>
                <a:gd name="T51" fmla="*/ 50 h 81"/>
                <a:gd name="T52" fmla="*/ 60 w 77"/>
                <a:gd name="T53" fmla="*/ 62 h 81"/>
                <a:gd name="T54" fmla="*/ 60 w 77"/>
                <a:gd name="T55" fmla="*/ 32 h 81"/>
                <a:gd name="T56" fmla="*/ 40 w 77"/>
                <a:gd name="T57" fmla="*/ 32 h 81"/>
                <a:gd name="T58" fmla="*/ 40 w 77"/>
                <a:gd name="T59" fmla="*/ 23 h 81"/>
                <a:gd name="T60" fmla="*/ 60 w 77"/>
                <a:gd name="T61" fmla="*/ 19 h 81"/>
                <a:gd name="T62" fmla="*/ 60 w 77"/>
                <a:gd name="T63" fmla="*/ 3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 h="81">
                  <a:moveTo>
                    <a:pt x="67" y="1"/>
                  </a:moveTo>
                  <a:cubicBezTo>
                    <a:pt x="7" y="11"/>
                    <a:pt x="7" y="11"/>
                    <a:pt x="7" y="11"/>
                  </a:cubicBezTo>
                  <a:cubicBezTo>
                    <a:pt x="3" y="12"/>
                    <a:pt x="0" y="15"/>
                    <a:pt x="0" y="19"/>
                  </a:cubicBezTo>
                  <a:cubicBezTo>
                    <a:pt x="0" y="62"/>
                    <a:pt x="0" y="62"/>
                    <a:pt x="0" y="62"/>
                  </a:cubicBezTo>
                  <a:cubicBezTo>
                    <a:pt x="0" y="66"/>
                    <a:pt x="3" y="70"/>
                    <a:pt x="7" y="71"/>
                  </a:cubicBezTo>
                  <a:cubicBezTo>
                    <a:pt x="67" y="81"/>
                    <a:pt x="67" y="81"/>
                    <a:pt x="67" y="81"/>
                  </a:cubicBezTo>
                  <a:cubicBezTo>
                    <a:pt x="67" y="81"/>
                    <a:pt x="68" y="81"/>
                    <a:pt x="68" y="81"/>
                  </a:cubicBezTo>
                  <a:cubicBezTo>
                    <a:pt x="70" y="81"/>
                    <a:pt x="72" y="80"/>
                    <a:pt x="74" y="79"/>
                  </a:cubicBezTo>
                  <a:cubicBezTo>
                    <a:pt x="76" y="77"/>
                    <a:pt x="77" y="75"/>
                    <a:pt x="77" y="72"/>
                  </a:cubicBezTo>
                  <a:cubicBezTo>
                    <a:pt x="77" y="9"/>
                    <a:pt x="77" y="9"/>
                    <a:pt x="77" y="9"/>
                  </a:cubicBezTo>
                  <a:cubicBezTo>
                    <a:pt x="77" y="7"/>
                    <a:pt x="76" y="4"/>
                    <a:pt x="74" y="3"/>
                  </a:cubicBezTo>
                  <a:cubicBezTo>
                    <a:pt x="72" y="1"/>
                    <a:pt x="69" y="0"/>
                    <a:pt x="67" y="1"/>
                  </a:cubicBezTo>
                  <a:close/>
                  <a:moveTo>
                    <a:pt x="23" y="56"/>
                  </a:moveTo>
                  <a:cubicBezTo>
                    <a:pt x="17" y="55"/>
                    <a:pt x="17" y="55"/>
                    <a:pt x="17" y="55"/>
                  </a:cubicBezTo>
                  <a:cubicBezTo>
                    <a:pt x="17" y="50"/>
                    <a:pt x="17" y="50"/>
                    <a:pt x="17" y="50"/>
                  </a:cubicBezTo>
                  <a:cubicBezTo>
                    <a:pt x="23" y="50"/>
                    <a:pt x="23" y="50"/>
                    <a:pt x="23" y="50"/>
                  </a:cubicBezTo>
                  <a:lnTo>
                    <a:pt x="23" y="56"/>
                  </a:lnTo>
                  <a:close/>
                  <a:moveTo>
                    <a:pt x="23" y="32"/>
                  </a:moveTo>
                  <a:cubicBezTo>
                    <a:pt x="17" y="32"/>
                    <a:pt x="17" y="32"/>
                    <a:pt x="17" y="32"/>
                  </a:cubicBezTo>
                  <a:cubicBezTo>
                    <a:pt x="17" y="27"/>
                    <a:pt x="17" y="27"/>
                    <a:pt x="17" y="27"/>
                  </a:cubicBezTo>
                  <a:cubicBezTo>
                    <a:pt x="23" y="26"/>
                    <a:pt x="23" y="26"/>
                    <a:pt x="23" y="26"/>
                  </a:cubicBezTo>
                  <a:lnTo>
                    <a:pt x="23" y="32"/>
                  </a:lnTo>
                  <a:close/>
                  <a:moveTo>
                    <a:pt x="60" y="62"/>
                  </a:moveTo>
                  <a:cubicBezTo>
                    <a:pt x="40" y="59"/>
                    <a:pt x="40" y="59"/>
                    <a:pt x="40" y="59"/>
                  </a:cubicBezTo>
                  <a:cubicBezTo>
                    <a:pt x="40" y="50"/>
                    <a:pt x="40" y="50"/>
                    <a:pt x="40" y="50"/>
                  </a:cubicBezTo>
                  <a:cubicBezTo>
                    <a:pt x="60" y="50"/>
                    <a:pt x="60" y="50"/>
                    <a:pt x="60" y="50"/>
                  </a:cubicBezTo>
                  <a:lnTo>
                    <a:pt x="60" y="62"/>
                  </a:lnTo>
                  <a:close/>
                  <a:moveTo>
                    <a:pt x="60" y="32"/>
                  </a:moveTo>
                  <a:cubicBezTo>
                    <a:pt x="40" y="32"/>
                    <a:pt x="40" y="32"/>
                    <a:pt x="40" y="32"/>
                  </a:cubicBezTo>
                  <a:cubicBezTo>
                    <a:pt x="40" y="23"/>
                    <a:pt x="40" y="23"/>
                    <a:pt x="40" y="23"/>
                  </a:cubicBezTo>
                  <a:cubicBezTo>
                    <a:pt x="60" y="19"/>
                    <a:pt x="60" y="19"/>
                    <a:pt x="60" y="19"/>
                  </a:cubicBezTo>
                  <a:lnTo>
                    <a:pt x="60" y="32"/>
                  </a:lnTo>
                  <a:close/>
                </a:path>
              </a:pathLst>
            </a:custGeom>
            <a:grpFill/>
            <a:ln>
              <a:noFill/>
            </a:ln>
          </p:spPr>
          <p:txBody>
            <a:bodyPr vert="horz" wrap="square" lIns="91427" tIns="0" rIns="91427" bIns="45713" numCol="1" anchor="ctr" anchorCtr="0" compatLnSpc="1">
              <a:prstTxWarp prst="textNoShape">
                <a:avLst/>
              </a:prstTxWarp>
            </a:bodyPr>
            <a:lstStyle/>
            <a:p>
              <a:pPr defTabSz="914367"/>
              <a:endParaRPr lang="en-US">
                <a:solidFill>
                  <a:srgbClr val="353535"/>
                </a:solidFill>
                <a:latin typeface="Segoe UI Semilight"/>
              </a:endParaRPr>
            </a:p>
          </p:txBody>
        </p:sp>
        <p:sp>
          <p:nvSpPr>
            <p:cNvPr id="82" name="Freeform 55"/>
            <p:cNvSpPr>
              <a:spLocks noEditPoints="1"/>
            </p:cNvSpPr>
            <p:nvPr/>
          </p:nvSpPr>
          <p:spPr bwMode="auto">
            <a:xfrm>
              <a:off x="5936270" y="6813598"/>
              <a:ext cx="277813" cy="222250"/>
            </a:xfrm>
            <a:custGeom>
              <a:avLst/>
              <a:gdLst>
                <a:gd name="T0" fmla="*/ 48 w 74"/>
                <a:gd name="T1" fmla="*/ 0 h 59"/>
                <a:gd name="T2" fmla="*/ 22 w 74"/>
                <a:gd name="T3" fmla="*/ 26 h 59"/>
                <a:gd name="T4" fmla="*/ 23 w 74"/>
                <a:gd name="T5" fmla="*/ 30 h 59"/>
                <a:gd name="T6" fmla="*/ 6 w 74"/>
                <a:gd name="T7" fmla="*/ 41 h 59"/>
                <a:gd name="T8" fmla="*/ 3 w 74"/>
                <a:gd name="T9" fmla="*/ 55 h 59"/>
                <a:gd name="T10" fmla="*/ 11 w 74"/>
                <a:gd name="T11" fmla="*/ 59 h 59"/>
                <a:gd name="T12" fmla="*/ 17 w 74"/>
                <a:gd name="T13" fmla="*/ 58 h 59"/>
                <a:gd name="T14" fmla="*/ 34 w 74"/>
                <a:gd name="T15" fmla="*/ 47 h 59"/>
                <a:gd name="T16" fmla="*/ 48 w 74"/>
                <a:gd name="T17" fmla="*/ 51 h 59"/>
                <a:gd name="T18" fmla="*/ 74 w 74"/>
                <a:gd name="T19" fmla="*/ 26 h 59"/>
                <a:gd name="T20" fmla="*/ 48 w 74"/>
                <a:gd name="T21" fmla="*/ 0 h 59"/>
                <a:gd name="T22" fmla="*/ 48 w 74"/>
                <a:gd name="T23" fmla="*/ 31 h 59"/>
                <a:gd name="T24" fmla="*/ 42 w 74"/>
                <a:gd name="T25" fmla="*/ 26 h 59"/>
                <a:gd name="T26" fmla="*/ 48 w 74"/>
                <a:gd name="T27" fmla="*/ 20 h 59"/>
                <a:gd name="T28" fmla="*/ 54 w 74"/>
                <a:gd name="T29" fmla="*/ 26 h 59"/>
                <a:gd name="T30" fmla="*/ 48 w 74"/>
                <a:gd name="T3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59">
                  <a:moveTo>
                    <a:pt x="48" y="0"/>
                  </a:moveTo>
                  <a:cubicBezTo>
                    <a:pt x="34" y="0"/>
                    <a:pt x="22" y="11"/>
                    <a:pt x="22" y="26"/>
                  </a:cubicBezTo>
                  <a:cubicBezTo>
                    <a:pt x="22" y="27"/>
                    <a:pt x="23" y="29"/>
                    <a:pt x="23" y="30"/>
                  </a:cubicBezTo>
                  <a:cubicBezTo>
                    <a:pt x="6" y="41"/>
                    <a:pt x="6" y="41"/>
                    <a:pt x="6" y="41"/>
                  </a:cubicBezTo>
                  <a:cubicBezTo>
                    <a:pt x="1" y="44"/>
                    <a:pt x="0" y="50"/>
                    <a:pt x="3" y="55"/>
                  </a:cubicBezTo>
                  <a:cubicBezTo>
                    <a:pt x="5" y="58"/>
                    <a:pt x="8" y="59"/>
                    <a:pt x="11" y="59"/>
                  </a:cubicBezTo>
                  <a:cubicBezTo>
                    <a:pt x="13" y="59"/>
                    <a:pt x="15" y="59"/>
                    <a:pt x="17" y="58"/>
                  </a:cubicBezTo>
                  <a:cubicBezTo>
                    <a:pt x="34" y="47"/>
                    <a:pt x="34" y="47"/>
                    <a:pt x="34" y="47"/>
                  </a:cubicBezTo>
                  <a:cubicBezTo>
                    <a:pt x="38" y="50"/>
                    <a:pt x="43" y="51"/>
                    <a:pt x="48" y="51"/>
                  </a:cubicBezTo>
                  <a:cubicBezTo>
                    <a:pt x="62" y="51"/>
                    <a:pt x="74" y="40"/>
                    <a:pt x="74" y="26"/>
                  </a:cubicBezTo>
                  <a:cubicBezTo>
                    <a:pt x="74" y="11"/>
                    <a:pt x="62" y="0"/>
                    <a:pt x="48" y="0"/>
                  </a:cubicBezTo>
                  <a:close/>
                  <a:moveTo>
                    <a:pt x="48" y="31"/>
                  </a:moveTo>
                  <a:cubicBezTo>
                    <a:pt x="45" y="31"/>
                    <a:pt x="42" y="29"/>
                    <a:pt x="42" y="26"/>
                  </a:cubicBezTo>
                  <a:cubicBezTo>
                    <a:pt x="42" y="22"/>
                    <a:pt x="45" y="20"/>
                    <a:pt x="48" y="20"/>
                  </a:cubicBezTo>
                  <a:cubicBezTo>
                    <a:pt x="51" y="20"/>
                    <a:pt x="54" y="22"/>
                    <a:pt x="54" y="26"/>
                  </a:cubicBezTo>
                  <a:cubicBezTo>
                    <a:pt x="54" y="29"/>
                    <a:pt x="51" y="31"/>
                    <a:pt x="48" y="31"/>
                  </a:cubicBezTo>
                  <a:close/>
                </a:path>
              </a:pathLst>
            </a:custGeom>
            <a:grpFill/>
            <a:ln>
              <a:noFill/>
            </a:ln>
          </p:spPr>
          <p:txBody>
            <a:bodyPr vert="horz" wrap="square" lIns="91427" tIns="0" rIns="91427" bIns="45713" numCol="1" anchor="ctr" anchorCtr="0" compatLnSpc="1">
              <a:prstTxWarp prst="textNoShape">
                <a:avLst/>
              </a:prstTxWarp>
            </a:bodyPr>
            <a:lstStyle/>
            <a:p>
              <a:pPr defTabSz="914367"/>
              <a:endParaRPr lang="en-US">
                <a:solidFill>
                  <a:srgbClr val="353535"/>
                </a:solidFill>
                <a:latin typeface="Segoe UI Semilight"/>
              </a:endParaRPr>
            </a:p>
          </p:txBody>
        </p:sp>
      </p:grpSp>
      <p:sp>
        <p:nvSpPr>
          <p:cNvPr id="91" name="Freeform 97"/>
          <p:cNvSpPr>
            <a:spLocks/>
          </p:cNvSpPr>
          <p:nvPr/>
        </p:nvSpPr>
        <p:spPr bwMode="auto">
          <a:xfrm>
            <a:off x="659049" y="4447342"/>
            <a:ext cx="268660" cy="273340"/>
          </a:xfrm>
          <a:custGeom>
            <a:avLst/>
            <a:gdLst>
              <a:gd name="connsiteX0" fmla="*/ 1322388 w 3242343"/>
              <a:gd name="connsiteY0" fmla="*/ 122238 h 3298826"/>
              <a:gd name="connsiteX1" fmla="*/ 120650 w 3242343"/>
              <a:gd name="connsiteY1" fmla="*/ 1324770 h 3298826"/>
              <a:gd name="connsiteX2" fmla="*/ 1322388 w 3242343"/>
              <a:gd name="connsiteY2" fmla="*/ 2527302 h 3298826"/>
              <a:gd name="connsiteX3" fmla="*/ 2086805 w 3242343"/>
              <a:gd name="connsiteY3" fmla="*/ 2252702 h 3298826"/>
              <a:gd name="connsiteX4" fmla="*/ 2116638 w 3242343"/>
              <a:gd name="connsiteY4" fmla="*/ 2225570 h 3298826"/>
              <a:gd name="connsiteX5" fmla="*/ 2119960 w 3242343"/>
              <a:gd name="connsiteY5" fmla="*/ 2219829 h 3298826"/>
              <a:gd name="connsiteX6" fmla="*/ 2128784 w 3242343"/>
              <a:gd name="connsiteY6" fmla="*/ 2214524 h 3298826"/>
              <a:gd name="connsiteX7" fmla="*/ 2172145 w 3242343"/>
              <a:gd name="connsiteY7" fmla="*/ 2175088 h 3298826"/>
              <a:gd name="connsiteX8" fmla="*/ 2524126 w 3242343"/>
              <a:gd name="connsiteY8" fmla="*/ 1324770 h 3298826"/>
              <a:gd name="connsiteX9" fmla="*/ 1322388 w 3242343"/>
              <a:gd name="connsiteY9" fmla="*/ 122238 h 3298826"/>
              <a:gd name="connsiteX10" fmla="*/ 1323182 w 3242343"/>
              <a:gd name="connsiteY10" fmla="*/ 0 h 3298826"/>
              <a:gd name="connsiteX11" fmla="*/ 2646364 w 3242343"/>
              <a:gd name="connsiteY11" fmla="*/ 1323975 h 3298826"/>
              <a:gd name="connsiteX12" fmla="*/ 2258813 w 3242343"/>
              <a:gd name="connsiteY12" fmla="*/ 2260167 h 3298826"/>
              <a:gd name="connsiteX13" fmla="*/ 2254350 w 3242343"/>
              <a:gd name="connsiteY13" fmla="*/ 2264225 h 3298826"/>
              <a:gd name="connsiteX14" fmla="*/ 2386903 w 3242343"/>
              <a:gd name="connsiteY14" fmla="*/ 2391569 h 3298826"/>
              <a:gd name="connsiteX15" fmla="*/ 3223701 w 3242343"/>
              <a:gd name="connsiteY15" fmla="*/ 3195486 h 3298826"/>
              <a:gd name="connsiteX16" fmla="*/ 3226742 w 3242343"/>
              <a:gd name="connsiteY16" fmla="*/ 3280590 h 3298826"/>
              <a:gd name="connsiteX17" fmla="*/ 3181133 w 3242343"/>
              <a:gd name="connsiteY17" fmla="*/ 3298826 h 3298826"/>
              <a:gd name="connsiteX18" fmla="*/ 3138564 w 3242343"/>
              <a:gd name="connsiteY18" fmla="*/ 3280590 h 3298826"/>
              <a:gd name="connsiteX19" fmla="*/ 2176556 w 3242343"/>
              <a:gd name="connsiteY19" fmla="*/ 2359263 h 3298826"/>
              <a:gd name="connsiteX20" fmla="*/ 2163423 w 3242343"/>
              <a:gd name="connsiteY20" fmla="*/ 2346685 h 3298826"/>
              <a:gd name="connsiteX21" fmla="*/ 2062986 w 3242343"/>
              <a:gd name="connsiteY21" fmla="*/ 2421836 h 3298826"/>
              <a:gd name="connsiteX22" fmla="*/ 1323182 w 3242343"/>
              <a:gd name="connsiteY22" fmla="*/ 2647950 h 3298826"/>
              <a:gd name="connsiteX23" fmla="*/ 0 w 3242343"/>
              <a:gd name="connsiteY23" fmla="*/ 1323975 h 3298826"/>
              <a:gd name="connsiteX24" fmla="*/ 1323182 w 3242343"/>
              <a:gd name="connsiteY24" fmla="*/ 0 h 329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42343" h="3298826">
                <a:moveTo>
                  <a:pt x="1322388" y="122238"/>
                </a:moveTo>
                <a:cubicBezTo>
                  <a:pt x="658686" y="122238"/>
                  <a:pt x="120650" y="660630"/>
                  <a:pt x="120650" y="1324770"/>
                </a:cubicBezTo>
                <a:cubicBezTo>
                  <a:pt x="120650" y="1988910"/>
                  <a:pt x="658686" y="2527302"/>
                  <a:pt x="1322388" y="2527302"/>
                </a:cubicBezTo>
                <a:cubicBezTo>
                  <a:pt x="1612758" y="2527302"/>
                  <a:pt x="1879074" y="2424251"/>
                  <a:pt x="2086805" y="2252702"/>
                </a:cubicBezTo>
                <a:lnTo>
                  <a:pt x="2116638" y="2225570"/>
                </a:lnTo>
                <a:lnTo>
                  <a:pt x="2119960" y="2219829"/>
                </a:lnTo>
                <a:lnTo>
                  <a:pt x="2128784" y="2214524"/>
                </a:lnTo>
                <a:lnTo>
                  <a:pt x="2172145" y="2175088"/>
                </a:lnTo>
                <a:cubicBezTo>
                  <a:pt x="2389617" y="1957473"/>
                  <a:pt x="2524126" y="1656840"/>
                  <a:pt x="2524126" y="1324770"/>
                </a:cubicBezTo>
                <a:cubicBezTo>
                  <a:pt x="2524126" y="660630"/>
                  <a:pt x="1986090" y="122238"/>
                  <a:pt x="1322388" y="122238"/>
                </a:cubicBezTo>
                <a:close/>
                <a:moveTo>
                  <a:pt x="1323182" y="0"/>
                </a:moveTo>
                <a:cubicBezTo>
                  <a:pt x="2053955" y="0"/>
                  <a:pt x="2646364" y="592764"/>
                  <a:pt x="2646364" y="1323975"/>
                </a:cubicBezTo>
                <a:cubicBezTo>
                  <a:pt x="2646364" y="1689580"/>
                  <a:pt x="2498262" y="2020574"/>
                  <a:pt x="2258813" y="2260167"/>
                </a:cubicBezTo>
                <a:lnTo>
                  <a:pt x="2254350" y="2264225"/>
                </a:lnTo>
                <a:lnTo>
                  <a:pt x="2386903" y="2391569"/>
                </a:lnTo>
                <a:cubicBezTo>
                  <a:pt x="3223701" y="3195486"/>
                  <a:pt x="3223701" y="3195486"/>
                  <a:pt x="3223701" y="3195486"/>
                </a:cubicBezTo>
                <a:cubicBezTo>
                  <a:pt x="3248026" y="3216762"/>
                  <a:pt x="3248026" y="3256274"/>
                  <a:pt x="3226742" y="3280590"/>
                </a:cubicBezTo>
                <a:cubicBezTo>
                  <a:pt x="3214579" y="3292747"/>
                  <a:pt x="3199376" y="3298826"/>
                  <a:pt x="3181133" y="3298826"/>
                </a:cubicBezTo>
                <a:cubicBezTo>
                  <a:pt x="3165930" y="3298826"/>
                  <a:pt x="3150727" y="3292747"/>
                  <a:pt x="3138564" y="3280590"/>
                </a:cubicBezTo>
                <a:cubicBezTo>
                  <a:pt x="2503837" y="2672704"/>
                  <a:pt x="2265815" y="2444747"/>
                  <a:pt x="2176556" y="2359263"/>
                </a:cubicBezTo>
                <a:lnTo>
                  <a:pt x="2163423" y="2346685"/>
                </a:lnTo>
                <a:lnTo>
                  <a:pt x="2062986" y="2421836"/>
                </a:lnTo>
                <a:cubicBezTo>
                  <a:pt x="1851804" y="2564593"/>
                  <a:pt x="1597222" y="2647950"/>
                  <a:pt x="1323182" y="2647950"/>
                </a:cubicBezTo>
                <a:cubicBezTo>
                  <a:pt x="592409" y="2647950"/>
                  <a:pt x="0" y="2055186"/>
                  <a:pt x="0" y="1323975"/>
                </a:cubicBezTo>
                <a:cubicBezTo>
                  <a:pt x="0" y="592764"/>
                  <a:pt x="592409" y="0"/>
                  <a:pt x="1323182"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defTabSz="914367"/>
            <a:endParaRPr lang="en-US">
              <a:solidFill>
                <a:srgbClr val="353535"/>
              </a:solidFill>
              <a:latin typeface="Segoe UI Semilight"/>
            </a:endParaRPr>
          </a:p>
        </p:txBody>
      </p:sp>
      <p:sp>
        <p:nvSpPr>
          <p:cNvPr id="93" name="Freeform 83"/>
          <p:cNvSpPr>
            <a:spLocks/>
          </p:cNvSpPr>
          <p:nvPr/>
        </p:nvSpPr>
        <p:spPr bwMode="auto">
          <a:xfrm>
            <a:off x="678122" y="3573772"/>
            <a:ext cx="230513" cy="30344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defTabSz="914367"/>
            <a:endParaRPr lang="en-US">
              <a:solidFill>
                <a:srgbClr val="353535"/>
              </a:solidFill>
              <a:latin typeface="Segoe UI Semilight"/>
            </a:endParaRPr>
          </a:p>
        </p:txBody>
      </p:sp>
      <p:pic>
        <p:nvPicPr>
          <p:cNvPr id="2" name="Graphic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823" y="5715518"/>
            <a:ext cx="243112" cy="293996"/>
          </a:xfrm>
          <a:prstGeom prst="rect">
            <a:avLst/>
          </a:prstGeom>
        </p:spPr>
      </p:pic>
      <p:pic>
        <p:nvPicPr>
          <p:cNvPr id="3" name="Graphic 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649" y="4066206"/>
            <a:ext cx="261457" cy="224106"/>
          </a:xfrm>
          <a:prstGeom prst="rect">
            <a:avLst/>
          </a:prstGeom>
        </p:spPr>
      </p:pic>
      <p:pic>
        <p:nvPicPr>
          <p:cNvPr id="4" name="Graphic 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073" y="3137332"/>
            <a:ext cx="274610" cy="274610"/>
          </a:xfrm>
          <a:prstGeom prst="rect">
            <a:avLst/>
          </a:prstGeom>
        </p:spPr>
      </p:pic>
      <p:sp>
        <p:nvSpPr>
          <p:cNvPr id="74" name="Rectangle 73">
            <a:extLst>
              <a:ext uri="{FF2B5EF4-FFF2-40B4-BE49-F238E27FC236}">
                <a16:creationId xmlns:a16="http://schemas.microsoft.com/office/drawing/2014/main" id="{B9B8B693-F8B3-4D70-9506-5CB6530F4AD0}"/>
              </a:ext>
            </a:extLst>
          </p:cNvPr>
          <p:cNvSpPr/>
          <p:nvPr/>
        </p:nvSpPr>
        <p:spPr>
          <a:xfrm>
            <a:off x="5568937" y="1736697"/>
            <a:ext cx="1738005" cy="470693"/>
          </a:xfrm>
          <a:prstGeom prst="rect">
            <a:avLst/>
          </a:prstGeom>
        </p:spPr>
        <p:txBody>
          <a:bodyPr wrap="square">
            <a:spAutoFit/>
          </a:bodyPr>
          <a:lstStyle/>
          <a:p>
            <a:pPr marL="0" lvl="1" algn="ctr" defTabSz="914178" fontAlgn="base">
              <a:lnSpc>
                <a:spcPct val="90000"/>
              </a:lnSpc>
              <a:spcBef>
                <a:spcPct val="0"/>
              </a:spcBef>
              <a:spcAft>
                <a:spcPct val="0"/>
              </a:spcAft>
              <a:defRPr/>
            </a:pPr>
            <a:r>
              <a:rPr lang="en-US" sz="1372">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Power BI </a:t>
            </a:r>
            <a:br>
              <a:rPr lang="en-US" sz="1372">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372">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Report Server</a:t>
            </a:r>
          </a:p>
        </p:txBody>
      </p:sp>
      <p:sp>
        <p:nvSpPr>
          <p:cNvPr id="76" name="Rectangle 75">
            <a:extLst>
              <a:ext uri="{FF2B5EF4-FFF2-40B4-BE49-F238E27FC236}">
                <a16:creationId xmlns:a16="http://schemas.microsoft.com/office/drawing/2014/main" id="{3228370B-3951-4656-9565-594CA1A19996}"/>
              </a:ext>
            </a:extLst>
          </p:cNvPr>
          <p:cNvSpPr/>
          <p:nvPr/>
        </p:nvSpPr>
        <p:spPr>
          <a:xfrm>
            <a:off x="7520858" y="1736697"/>
            <a:ext cx="1726938" cy="470693"/>
          </a:xfrm>
          <a:prstGeom prst="rect">
            <a:avLst/>
          </a:prstGeom>
        </p:spPr>
        <p:txBody>
          <a:bodyPr wrap="square">
            <a:spAutoFit/>
          </a:bodyPr>
          <a:lstStyle/>
          <a:p>
            <a:pPr marL="0" lvl="1" algn="ctr" defTabSz="914178" fontAlgn="base">
              <a:lnSpc>
                <a:spcPct val="90000"/>
              </a:lnSpc>
              <a:spcBef>
                <a:spcPct val="0"/>
              </a:spcBef>
              <a:spcAft>
                <a:spcPct val="0"/>
              </a:spcAft>
              <a:defRPr/>
            </a:pPr>
            <a:r>
              <a:rPr lang="en-US" sz="1372">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Power BI </a:t>
            </a:r>
            <a:br>
              <a:rPr lang="en-US" sz="1372">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372">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Service</a:t>
            </a:r>
          </a:p>
        </p:txBody>
      </p:sp>
      <p:sp>
        <p:nvSpPr>
          <p:cNvPr id="57" name="Rectangle 56">
            <a:extLst>
              <a:ext uri="{FF2B5EF4-FFF2-40B4-BE49-F238E27FC236}">
                <a16:creationId xmlns:a16="http://schemas.microsoft.com/office/drawing/2014/main" id="{2536FB37-7531-447E-BE13-E0A4EDB2D64C}"/>
              </a:ext>
            </a:extLst>
          </p:cNvPr>
          <p:cNvSpPr/>
          <p:nvPr/>
        </p:nvSpPr>
        <p:spPr bwMode="auto">
          <a:xfrm>
            <a:off x="1091467" y="2216486"/>
            <a:ext cx="2241062"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62" name="Rectangle 61">
            <a:extLst>
              <a:ext uri="{FF2B5EF4-FFF2-40B4-BE49-F238E27FC236}">
                <a16:creationId xmlns:a16="http://schemas.microsoft.com/office/drawing/2014/main" id="{A33F17B9-A690-460C-89D5-031D55DB9E6A}"/>
              </a:ext>
            </a:extLst>
          </p:cNvPr>
          <p:cNvSpPr/>
          <p:nvPr/>
        </p:nvSpPr>
        <p:spPr bwMode="auto">
          <a:xfrm>
            <a:off x="1055125" y="2651220"/>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70" name="Rectangle 69">
            <a:extLst>
              <a:ext uri="{FF2B5EF4-FFF2-40B4-BE49-F238E27FC236}">
                <a16:creationId xmlns:a16="http://schemas.microsoft.com/office/drawing/2014/main" id="{1D4781B3-94FD-4818-8199-AE8C0655C417}"/>
              </a:ext>
            </a:extLst>
          </p:cNvPr>
          <p:cNvSpPr/>
          <p:nvPr/>
        </p:nvSpPr>
        <p:spPr bwMode="auto">
          <a:xfrm>
            <a:off x="1055125" y="3085954"/>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71" name="Rectangle 70">
            <a:extLst>
              <a:ext uri="{FF2B5EF4-FFF2-40B4-BE49-F238E27FC236}">
                <a16:creationId xmlns:a16="http://schemas.microsoft.com/office/drawing/2014/main" id="{CD2CD3F0-E0B5-4F22-92D5-4586DB44B97E}"/>
              </a:ext>
            </a:extLst>
          </p:cNvPr>
          <p:cNvSpPr/>
          <p:nvPr/>
        </p:nvSpPr>
        <p:spPr bwMode="auto">
          <a:xfrm>
            <a:off x="1055125" y="3520687"/>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72" name="Rectangle 71">
            <a:extLst>
              <a:ext uri="{FF2B5EF4-FFF2-40B4-BE49-F238E27FC236}">
                <a16:creationId xmlns:a16="http://schemas.microsoft.com/office/drawing/2014/main" id="{DE9CE9F4-74C5-443B-B5DE-43B7E23C42E1}"/>
              </a:ext>
            </a:extLst>
          </p:cNvPr>
          <p:cNvSpPr/>
          <p:nvPr/>
        </p:nvSpPr>
        <p:spPr bwMode="auto">
          <a:xfrm>
            <a:off x="1055125" y="3955421"/>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73" name="Rectangle 72">
            <a:extLst>
              <a:ext uri="{FF2B5EF4-FFF2-40B4-BE49-F238E27FC236}">
                <a16:creationId xmlns:a16="http://schemas.microsoft.com/office/drawing/2014/main" id="{18AF2063-E33D-484A-AE79-87D5A7E087EB}"/>
              </a:ext>
            </a:extLst>
          </p:cNvPr>
          <p:cNvSpPr/>
          <p:nvPr/>
        </p:nvSpPr>
        <p:spPr bwMode="auto">
          <a:xfrm>
            <a:off x="1065053" y="4390155"/>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83" name="Rectangle 82">
            <a:extLst>
              <a:ext uri="{FF2B5EF4-FFF2-40B4-BE49-F238E27FC236}">
                <a16:creationId xmlns:a16="http://schemas.microsoft.com/office/drawing/2014/main" id="{24246B09-7714-422B-A0BA-E72A8E275818}"/>
              </a:ext>
            </a:extLst>
          </p:cNvPr>
          <p:cNvSpPr/>
          <p:nvPr/>
        </p:nvSpPr>
        <p:spPr bwMode="auto">
          <a:xfrm>
            <a:off x="1065053" y="4824886"/>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84" name="Rectangle 83">
            <a:extLst>
              <a:ext uri="{FF2B5EF4-FFF2-40B4-BE49-F238E27FC236}">
                <a16:creationId xmlns:a16="http://schemas.microsoft.com/office/drawing/2014/main" id="{D506E8A8-176D-41FB-89FC-4C6782C63531}"/>
              </a:ext>
            </a:extLst>
          </p:cNvPr>
          <p:cNvSpPr/>
          <p:nvPr/>
        </p:nvSpPr>
        <p:spPr>
          <a:xfrm>
            <a:off x="1055125" y="3629433"/>
            <a:ext cx="2905589" cy="217243"/>
          </a:xfrm>
          <a:prstGeom prst="rect">
            <a:avLst/>
          </a:prstGeom>
        </p:spPr>
        <p:txBody>
          <a:bodyPr wrap="square" lIns="89642" tIns="0" bIns="0" anchor="ctr" anchorCtr="0">
            <a:spAutoFit/>
          </a:bodyPr>
          <a:lstStyle/>
          <a:p>
            <a:pPr marL="0" lvl="1" defTabSz="914192">
              <a:lnSpc>
                <a:spcPct val="90000"/>
              </a:lnSpc>
              <a:spcBef>
                <a:spcPts val="588"/>
              </a:spcBef>
              <a:defRPr/>
            </a:pPr>
            <a:r>
              <a:rPr lang="en-US" sz="1568">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Content packs</a:t>
            </a:r>
          </a:p>
        </p:txBody>
      </p:sp>
      <p:sp>
        <p:nvSpPr>
          <p:cNvPr id="85" name="Rectangle 84">
            <a:extLst>
              <a:ext uri="{FF2B5EF4-FFF2-40B4-BE49-F238E27FC236}">
                <a16:creationId xmlns:a16="http://schemas.microsoft.com/office/drawing/2014/main" id="{706B7CC0-8047-49C2-87B5-747980C77F39}"/>
              </a:ext>
            </a:extLst>
          </p:cNvPr>
          <p:cNvSpPr/>
          <p:nvPr/>
        </p:nvSpPr>
        <p:spPr>
          <a:xfrm>
            <a:off x="1055125" y="4498901"/>
            <a:ext cx="2905589" cy="217243"/>
          </a:xfrm>
          <a:prstGeom prst="rect">
            <a:avLst/>
          </a:prstGeom>
        </p:spPr>
        <p:txBody>
          <a:bodyPr wrap="square" lIns="89642" tIns="0" bIns="0" anchor="ctr" anchorCtr="0">
            <a:spAutoFit/>
          </a:bodyPr>
          <a:lstStyle/>
          <a:p>
            <a:pPr marL="0" lvl="1" defTabSz="914192">
              <a:lnSpc>
                <a:spcPct val="90000"/>
              </a:lnSpc>
              <a:spcBef>
                <a:spcPts val="588"/>
              </a:spcBef>
              <a:defRPr/>
            </a:pPr>
            <a:r>
              <a:rPr lang="en-US" sz="1568">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Quick Insight</a:t>
            </a:r>
          </a:p>
        </p:txBody>
      </p:sp>
      <p:sp>
        <p:nvSpPr>
          <p:cNvPr id="86" name="Rectangle 85">
            <a:extLst>
              <a:ext uri="{FF2B5EF4-FFF2-40B4-BE49-F238E27FC236}">
                <a16:creationId xmlns:a16="http://schemas.microsoft.com/office/drawing/2014/main" id="{3944772D-25AF-4BE1-86EA-5D478EE03756}"/>
              </a:ext>
            </a:extLst>
          </p:cNvPr>
          <p:cNvSpPr/>
          <p:nvPr/>
        </p:nvSpPr>
        <p:spPr>
          <a:xfrm>
            <a:off x="1055125" y="2325232"/>
            <a:ext cx="2905589" cy="217243"/>
          </a:xfrm>
          <a:prstGeom prst="rect">
            <a:avLst/>
          </a:prstGeom>
        </p:spPr>
        <p:txBody>
          <a:bodyPr wrap="square" tIns="0" bIns="0" anchor="ctr" anchorCtr="0">
            <a:spAutoFit/>
          </a:bodyPr>
          <a:lstStyle/>
          <a:p>
            <a:pPr marL="0" lvl="1" defTabSz="914192">
              <a:lnSpc>
                <a:spcPct val="90000"/>
              </a:lnSpc>
              <a:spcBef>
                <a:spcPts val="588"/>
              </a:spcBef>
              <a:defRPr/>
            </a:pPr>
            <a:r>
              <a:rPr lang="en-US" sz="1568">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Deployment</a:t>
            </a:r>
          </a:p>
        </p:txBody>
      </p:sp>
      <p:sp>
        <p:nvSpPr>
          <p:cNvPr id="87" name="Rectangle 86">
            <a:extLst>
              <a:ext uri="{FF2B5EF4-FFF2-40B4-BE49-F238E27FC236}">
                <a16:creationId xmlns:a16="http://schemas.microsoft.com/office/drawing/2014/main" id="{5A650F9A-E3F2-4F7C-B73E-F082D81567B0}"/>
              </a:ext>
            </a:extLst>
          </p:cNvPr>
          <p:cNvSpPr/>
          <p:nvPr/>
        </p:nvSpPr>
        <p:spPr>
          <a:xfrm>
            <a:off x="1055125" y="2759966"/>
            <a:ext cx="2905589" cy="217243"/>
          </a:xfrm>
          <a:prstGeom prst="rect">
            <a:avLst/>
          </a:prstGeom>
        </p:spPr>
        <p:txBody>
          <a:bodyPr wrap="square" tIns="0" bIns="0" anchor="ctr" anchorCtr="0">
            <a:spAutoFit/>
          </a:bodyPr>
          <a:lstStyle/>
          <a:p>
            <a:pPr marL="0" lvl="1" defTabSz="914192">
              <a:lnSpc>
                <a:spcPct val="90000"/>
              </a:lnSpc>
              <a:spcBef>
                <a:spcPts val="588"/>
              </a:spcBef>
              <a:defRPr/>
            </a:pPr>
            <a:r>
              <a:rPr lang="en-US" sz="1568">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Power BI reports</a:t>
            </a:r>
          </a:p>
        </p:txBody>
      </p:sp>
      <p:sp>
        <p:nvSpPr>
          <p:cNvPr id="88" name="Rectangle 87">
            <a:extLst>
              <a:ext uri="{FF2B5EF4-FFF2-40B4-BE49-F238E27FC236}">
                <a16:creationId xmlns:a16="http://schemas.microsoft.com/office/drawing/2014/main" id="{D084FF87-E9D0-4F24-852A-AA6C1327E25D}"/>
              </a:ext>
            </a:extLst>
          </p:cNvPr>
          <p:cNvSpPr/>
          <p:nvPr/>
        </p:nvSpPr>
        <p:spPr>
          <a:xfrm>
            <a:off x="1055125" y="3194700"/>
            <a:ext cx="2905589" cy="217243"/>
          </a:xfrm>
          <a:prstGeom prst="rect">
            <a:avLst/>
          </a:prstGeom>
        </p:spPr>
        <p:txBody>
          <a:bodyPr wrap="square" tIns="0" bIns="0" anchor="ctr" anchorCtr="0">
            <a:spAutoFit/>
          </a:bodyPr>
          <a:lstStyle/>
          <a:p>
            <a:pPr marL="0" lvl="1" defTabSz="914192">
              <a:lnSpc>
                <a:spcPct val="90000"/>
              </a:lnSpc>
              <a:spcBef>
                <a:spcPts val="588"/>
              </a:spcBef>
              <a:defRPr/>
            </a:pPr>
            <a:r>
              <a:rPr lang="en-US" sz="1568">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Real-time dashboards</a:t>
            </a:r>
          </a:p>
        </p:txBody>
      </p:sp>
      <p:sp>
        <p:nvSpPr>
          <p:cNvPr id="89" name="Rectangle 88">
            <a:extLst>
              <a:ext uri="{FF2B5EF4-FFF2-40B4-BE49-F238E27FC236}">
                <a16:creationId xmlns:a16="http://schemas.microsoft.com/office/drawing/2014/main" id="{0609D319-B0FD-42A6-9D8B-7CC281D89C11}"/>
              </a:ext>
            </a:extLst>
          </p:cNvPr>
          <p:cNvSpPr/>
          <p:nvPr/>
        </p:nvSpPr>
        <p:spPr>
          <a:xfrm>
            <a:off x="1055125" y="4064167"/>
            <a:ext cx="2905589" cy="217243"/>
          </a:xfrm>
          <a:prstGeom prst="rect">
            <a:avLst/>
          </a:prstGeom>
        </p:spPr>
        <p:txBody>
          <a:bodyPr wrap="square" lIns="89642" tIns="0" bIns="0" anchor="ctr" anchorCtr="0">
            <a:spAutoFit/>
          </a:bodyPr>
          <a:lstStyle/>
          <a:p>
            <a:pPr marL="0" lvl="1" defTabSz="914192">
              <a:lnSpc>
                <a:spcPct val="90000"/>
              </a:lnSpc>
              <a:spcBef>
                <a:spcPts val="588"/>
              </a:spcBef>
              <a:defRPr/>
            </a:pPr>
            <a:r>
              <a:rPr lang="en-US" sz="1568">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Q&amp;A</a:t>
            </a:r>
          </a:p>
        </p:txBody>
      </p:sp>
      <p:sp>
        <p:nvSpPr>
          <p:cNvPr id="90" name="Rectangle 89">
            <a:extLst>
              <a:ext uri="{FF2B5EF4-FFF2-40B4-BE49-F238E27FC236}">
                <a16:creationId xmlns:a16="http://schemas.microsoft.com/office/drawing/2014/main" id="{72E6748E-70E9-4E24-9234-10FCA5DF7680}"/>
              </a:ext>
            </a:extLst>
          </p:cNvPr>
          <p:cNvSpPr/>
          <p:nvPr/>
        </p:nvSpPr>
        <p:spPr>
          <a:xfrm>
            <a:off x="9454560" y="1736697"/>
            <a:ext cx="1726938" cy="470693"/>
          </a:xfrm>
          <a:prstGeom prst="rect">
            <a:avLst/>
          </a:prstGeom>
        </p:spPr>
        <p:txBody>
          <a:bodyPr wrap="square">
            <a:spAutoFit/>
          </a:bodyPr>
          <a:lstStyle/>
          <a:p>
            <a:pPr marL="0" lvl="1" algn="ctr" defTabSz="914178" fontAlgn="base">
              <a:lnSpc>
                <a:spcPct val="90000"/>
              </a:lnSpc>
              <a:spcBef>
                <a:spcPct val="0"/>
              </a:spcBef>
              <a:spcAft>
                <a:spcPct val="0"/>
              </a:spcAft>
              <a:defRPr/>
            </a:pPr>
            <a:r>
              <a:rPr lang="en-US" sz="1372">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Power BI               Embedded</a:t>
            </a:r>
          </a:p>
        </p:txBody>
      </p:sp>
      <p:sp>
        <p:nvSpPr>
          <p:cNvPr id="95" name="Rectangle 94">
            <a:extLst>
              <a:ext uri="{FF2B5EF4-FFF2-40B4-BE49-F238E27FC236}">
                <a16:creationId xmlns:a16="http://schemas.microsoft.com/office/drawing/2014/main" id="{E8484F5D-E68B-43E0-923F-CAA604E5C031}"/>
              </a:ext>
            </a:extLst>
          </p:cNvPr>
          <p:cNvSpPr/>
          <p:nvPr/>
        </p:nvSpPr>
        <p:spPr bwMode="auto">
          <a:xfrm>
            <a:off x="5586336" y="2228601"/>
            <a:ext cx="1703207"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defTabSz="913927"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96" name="Rectangle 95">
            <a:extLst>
              <a:ext uri="{FF2B5EF4-FFF2-40B4-BE49-F238E27FC236}">
                <a16:creationId xmlns:a16="http://schemas.microsoft.com/office/drawing/2014/main" id="{76A07132-75D6-49B3-90D4-42652971553D}"/>
              </a:ext>
            </a:extLst>
          </p:cNvPr>
          <p:cNvSpPr/>
          <p:nvPr/>
        </p:nvSpPr>
        <p:spPr bwMode="auto">
          <a:xfrm>
            <a:off x="5583394" y="266333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defTabSz="913927"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97" name="Rectangle 96">
            <a:extLst>
              <a:ext uri="{FF2B5EF4-FFF2-40B4-BE49-F238E27FC236}">
                <a16:creationId xmlns:a16="http://schemas.microsoft.com/office/drawing/2014/main" id="{6BB25478-75EB-40D3-82CB-F38ABC7F5602}"/>
              </a:ext>
            </a:extLst>
          </p:cNvPr>
          <p:cNvSpPr/>
          <p:nvPr/>
        </p:nvSpPr>
        <p:spPr bwMode="auto">
          <a:xfrm>
            <a:off x="5583394" y="3098066"/>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defTabSz="913927"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98" name="Rectangle 97">
            <a:extLst>
              <a:ext uri="{FF2B5EF4-FFF2-40B4-BE49-F238E27FC236}">
                <a16:creationId xmlns:a16="http://schemas.microsoft.com/office/drawing/2014/main" id="{9A68F35B-795C-4539-BF53-5FBA0D749161}"/>
              </a:ext>
            </a:extLst>
          </p:cNvPr>
          <p:cNvSpPr/>
          <p:nvPr/>
        </p:nvSpPr>
        <p:spPr bwMode="auto">
          <a:xfrm>
            <a:off x="5583394" y="3532799"/>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99" name="Rectangle 98">
            <a:extLst>
              <a:ext uri="{FF2B5EF4-FFF2-40B4-BE49-F238E27FC236}">
                <a16:creationId xmlns:a16="http://schemas.microsoft.com/office/drawing/2014/main" id="{B547A8DA-0D48-49AA-A384-A1E9F6E34619}"/>
              </a:ext>
            </a:extLst>
          </p:cNvPr>
          <p:cNvSpPr/>
          <p:nvPr/>
        </p:nvSpPr>
        <p:spPr bwMode="auto">
          <a:xfrm>
            <a:off x="5583394" y="39675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01" name="Rectangle 100">
            <a:extLst>
              <a:ext uri="{FF2B5EF4-FFF2-40B4-BE49-F238E27FC236}">
                <a16:creationId xmlns:a16="http://schemas.microsoft.com/office/drawing/2014/main" id="{64AD087F-FAAC-457E-A77C-500CF9BC12AC}"/>
              </a:ext>
            </a:extLst>
          </p:cNvPr>
          <p:cNvSpPr/>
          <p:nvPr/>
        </p:nvSpPr>
        <p:spPr bwMode="auto">
          <a:xfrm>
            <a:off x="5583394" y="440226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02" name="Rectangle 101">
            <a:extLst>
              <a:ext uri="{FF2B5EF4-FFF2-40B4-BE49-F238E27FC236}">
                <a16:creationId xmlns:a16="http://schemas.microsoft.com/office/drawing/2014/main" id="{F19197E4-AED6-4CE7-AFCC-25EC86435194}"/>
              </a:ext>
            </a:extLst>
          </p:cNvPr>
          <p:cNvSpPr/>
          <p:nvPr/>
        </p:nvSpPr>
        <p:spPr bwMode="auto">
          <a:xfrm>
            <a:off x="5583394" y="4837000"/>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03" name="Rectangle 102">
            <a:extLst>
              <a:ext uri="{FF2B5EF4-FFF2-40B4-BE49-F238E27FC236}">
                <a16:creationId xmlns:a16="http://schemas.microsoft.com/office/drawing/2014/main" id="{E7F3DE26-4F6E-4B25-BA29-24D29144997B}"/>
              </a:ext>
            </a:extLst>
          </p:cNvPr>
          <p:cNvSpPr/>
          <p:nvPr/>
        </p:nvSpPr>
        <p:spPr>
          <a:xfrm>
            <a:off x="5585239" y="2319242"/>
            <a:ext cx="1705402" cy="280605"/>
          </a:xfrm>
          <a:prstGeom prst="rect">
            <a:avLst/>
          </a:prstGeom>
        </p:spPr>
        <p:txBody>
          <a:bodyPr wrap="square" anchor="t">
            <a:spAutoFit/>
          </a:bodyPr>
          <a:lstStyle/>
          <a:p>
            <a:pPr algn="ctr" defTabSz="914367">
              <a:lnSpc>
                <a:spcPct val="90000"/>
              </a:lnSpc>
              <a:spcBef>
                <a:spcPts val="587"/>
              </a:spcBef>
              <a:defRPr/>
            </a:pPr>
            <a:r>
              <a:rPr lang="en-US" sz="1372">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On-premises</a:t>
            </a:r>
          </a:p>
        </p:txBody>
      </p:sp>
      <p:sp>
        <p:nvSpPr>
          <p:cNvPr id="119" name="Rectangle 118">
            <a:extLst>
              <a:ext uri="{FF2B5EF4-FFF2-40B4-BE49-F238E27FC236}">
                <a16:creationId xmlns:a16="http://schemas.microsoft.com/office/drawing/2014/main" id="{3FF9713D-47B1-4C0F-8FEB-710CD1C1D2E6}"/>
              </a:ext>
            </a:extLst>
          </p:cNvPr>
          <p:cNvSpPr/>
          <p:nvPr/>
        </p:nvSpPr>
        <p:spPr bwMode="auto">
          <a:xfrm>
            <a:off x="7532723" y="2228601"/>
            <a:ext cx="1703207"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defTabSz="913927"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20" name="Rectangle 119">
            <a:extLst>
              <a:ext uri="{FF2B5EF4-FFF2-40B4-BE49-F238E27FC236}">
                <a16:creationId xmlns:a16="http://schemas.microsoft.com/office/drawing/2014/main" id="{07EB8659-AA0A-4EE3-B879-3250A013D1FF}"/>
              </a:ext>
            </a:extLst>
          </p:cNvPr>
          <p:cNvSpPr/>
          <p:nvPr/>
        </p:nvSpPr>
        <p:spPr bwMode="auto">
          <a:xfrm>
            <a:off x="7529781" y="266333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defTabSz="913927"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21" name="Rectangle 120">
            <a:extLst>
              <a:ext uri="{FF2B5EF4-FFF2-40B4-BE49-F238E27FC236}">
                <a16:creationId xmlns:a16="http://schemas.microsoft.com/office/drawing/2014/main" id="{7B19191C-5B98-48E7-9029-AF9324B2B679}"/>
              </a:ext>
            </a:extLst>
          </p:cNvPr>
          <p:cNvSpPr/>
          <p:nvPr/>
        </p:nvSpPr>
        <p:spPr bwMode="auto">
          <a:xfrm>
            <a:off x="7529781" y="3098066"/>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defTabSz="913927"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22" name="Rectangle 121">
            <a:extLst>
              <a:ext uri="{FF2B5EF4-FFF2-40B4-BE49-F238E27FC236}">
                <a16:creationId xmlns:a16="http://schemas.microsoft.com/office/drawing/2014/main" id="{9D33FF1F-B807-4975-A93F-EE0F835AB573}"/>
              </a:ext>
            </a:extLst>
          </p:cNvPr>
          <p:cNvSpPr/>
          <p:nvPr/>
        </p:nvSpPr>
        <p:spPr bwMode="auto">
          <a:xfrm>
            <a:off x="7529781" y="3532799"/>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23" name="Rectangle 122">
            <a:extLst>
              <a:ext uri="{FF2B5EF4-FFF2-40B4-BE49-F238E27FC236}">
                <a16:creationId xmlns:a16="http://schemas.microsoft.com/office/drawing/2014/main" id="{594051B3-BFA5-4295-805B-89D051E1BEFF}"/>
              </a:ext>
            </a:extLst>
          </p:cNvPr>
          <p:cNvSpPr/>
          <p:nvPr/>
        </p:nvSpPr>
        <p:spPr bwMode="auto">
          <a:xfrm>
            <a:off x="7529781" y="39675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26" name="Rectangle 125">
            <a:extLst>
              <a:ext uri="{FF2B5EF4-FFF2-40B4-BE49-F238E27FC236}">
                <a16:creationId xmlns:a16="http://schemas.microsoft.com/office/drawing/2014/main" id="{B82D0F6D-1563-4890-9B3F-85F55BE71569}"/>
              </a:ext>
            </a:extLst>
          </p:cNvPr>
          <p:cNvSpPr/>
          <p:nvPr/>
        </p:nvSpPr>
        <p:spPr bwMode="auto">
          <a:xfrm>
            <a:off x="7529781" y="440226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27" name="Rectangle 126">
            <a:extLst>
              <a:ext uri="{FF2B5EF4-FFF2-40B4-BE49-F238E27FC236}">
                <a16:creationId xmlns:a16="http://schemas.microsoft.com/office/drawing/2014/main" id="{A61AD07D-D04C-44E5-A1EE-977702DBFB32}"/>
              </a:ext>
            </a:extLst>
          </p:cNvPr>
          <p:cNvSpPr/>
          <p:nvPr/>
        </p:nvSpPr>
        <p:spPr bwMode="auto">
          <a:xfrm>
            <a:off x="7529781" y="4837000"/>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28" name="Rectangle 127">
            <a:extLst>
              <a:ext uri="{FF2B5EF4-FFF2-40B4-BE49-F238E27FC236}">
                <a16:creationId xmlns:a16="http://schemas.microsoft.com/office/drawing/2014/main" id="{F50AFDF2-9115-46D0-8B44-B21BB7A26238}"/>
              </a:ext>
            </a:extLst>
          </p:cNvPr>
          <p:cNvSpPr/>
          <p:nvPr/>
        </p:nvSpPr>
        <p:spPr>
          <a:xfrm>
            <a:off x="7531626" y="2319242"/>
            <a:ext cx="1705402" cy="280605"/>
          </a:xfrm>
          <a:prstGeom prst="rect">
            <a:avLst/>
          </a:prstGeom>
        </p:spPr>
        <p:txBody>
          <a:bodyPr wrap="square" anchor="t">
            <a:spAutoFit/>
          </a:bodyPr>
          <a:lstStyle/>
          <a:p>
            <a:pPr algn="ctr" defTabSz="914367">
              <a:lnSpc>
                <a:spcPct val="90000"/>
              </a:lnSpc>
              <a:spcBef>
                <a:spcPts val="587"/>
              </a:spcBef>
              <a:defRPr/>
            </a:pPr>
            <a:r>
              <a:rPr lang="en-US" sz="1372">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Cloud</a:t>
            </a:r>
          </a:p>
        </p:txBody>
      </p:sp>
      <p:sp>
        <p:nvSpPr>
          <p:cNvPr id="134" name="Rectangle 133">
            <a:extLst>
              <a:ext uri="{FF2B5EF4-FFF2-40B4-BE49-F238E27FC236}">
                <a16:creationId xmlns:a16="http://schemas.microsoft.com/office/drawing/2014/main" id="{7B0CE058-DC5D-43FF-906E-B5BD0AD8F4AA}"/>
              </a:ext>
            </a:extLst>
          </p:cNvPr>
          <p:cNvSpPr/>
          <p:nvPr/>
        </p:nvSpPr>
        <p:spPr bwMode="auto">
          <a:xfrm>
            <a:off x="9466424" y="2228601"/>
            <a:ext cx="1703207"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defTabSz="913927"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35" name="Rectangle 134">
            <a:extLst>
              <a:ext uri="{FF2B5EF4-FFF2-40B4-BE49-F238E27FC236}">
                <a16:creationId xmlns:a16="http://schemas.microsoft.com/office/drawing/2014/main" id="{82C473FD-0B7B-48FC-AA62-988B9885BCE9}"/>
              </a:ext>
            </a:extLst>
          </p:cNvPr>
          <p:cNvSpPr/>
          <p:nvPr/>
        </p:nvSpPr>
        <p:spPr bwMode="auto">
          <a:xfrm>
            <a:off x="9463482" y="266333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defTabSz="913927"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36" name="Rectangle 135">
            <a:extLst>
              <a:ext uri="{FF2B5EF4-FFF2-40B4-BE49-F238E27FC236}">
                <a16:creationId xmlns:a16="http://schemas.microsoft.com/office/drawing/2014/main" id="{F50B4FA9-43E4-4CF5-8137-B784E65819F4}"/>
              </a:ext>
            </a:extLst>
          </p:cNvPr>
          <p:cNvSpPr/>
          <p:nvPr/>
        </p:nvSpPr>
        <p:spPr bwMode="auto">
          <a:xfrm>
            <a:off x="9463482" y="3098066"/>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defTabSz="913927"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37" name="Rectangle 136">
            <a:extLst>
              <a:ext uri="{FF2B5EF4-FFF2-40B4-BE49-F238E27FC236}">
                <a16:creationId xmlns:a16="http://schemas.microsoft.com/office/drawing/2014/main" id="{98DF5D0B-5F86-4DF8-B85D-354AAFE5D04D}"/>
              </a:ext>
            </a:extLst>
          </p:cNvPr>
          <p:cNvSpPr/>
          <p:nvPr/>
        </p:nvSpPr>
        <p:spPr bwMode="auto">
          <a:xfrm>
            <a:off x="9463482" y="3532799"/>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38" name="Rectangle 137">
            <a:extLst>
              <a:ext uri="{FF2B5EF4-FFF2-40B4-BE49-F238E27FC236}">
                <a16:creationId xmlns:a16="http://schemas.microsoft.com/office/drawing/2014/main" id="{C3A79D33-6FD8-4E1D-9082-5A4862CAF058}"/>
              </a:ext>
            </a:extLst>
          </p:cNvPr>
          <p:cNvSpPr/>
          <p:nvPr/>
        </p:nvSpPr>
        <p:spPr bwMode="auto">
          <a:xfrm>
            <a:off x="9463482" y="39675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39" name="Rectangle 138">
            <a:extLst>
              <a:ext uri="{FF2B5EF4-FFF2-40B4-BE49-F238E27FC236}">
                <a16:creationId xmlns:a16="http://schemas.microsoft.com/office/drawing/2014/main" id="{F100038C-C0C3-4FFA-B1E7-39894245DA33}"/>
              </a:ext>
            </a:extLst>
          </p:cNvPr>
          <p:cNvSpPr/>
          <p:nvPr/>
        </p:nvSpPr>
        <p:spPr bwMode="auto">
          <a:xfrm>
            <a:off x="9463482" y="440226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40" name="Rectangle 139">
            <a:extLst>
              <a:ext uri="{FF2B5EF4-FFF2-40B4-BE49-F238E27FC236}">
                <a16:creationId xmlns:a16="http://schemas.microsoft.com/office/drawing/2014/main" id="{204C5E59-B718-46C9-A1E9-BEEE88FAD54E}"/>
              </a:ext>
            </a:extLst>
          </p:cNvPr>
          <p:cNvSpPr/>
          <p:nvPr/>
        </p:nvSpPr>
        <p:spPr bwMode="auto">
          <a:xfrm>
            <a:off x="9463482" y="4837000"/>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41" name="Rectangle 140">
            <a:extLst>
              <a:ext uri="{FF2B5EF4-FFF2-40B4-BE49-F238E27FC236}">
                <a16:creationId xmlns:a16="http://schemas.microsoft.com/office/drawing/2014/main" id="{9EAAA468-7041-47C3-B06D-C3A66139D375}"/>
              </a:ext>
            </a:extLst>
          </p:cNvPr>
          <p:cNvSpPr/>
          <p:nvPr/>
        </p:nvSpPr>
        <p:spPr>
          <a:xfrm>
            <a:off x="9465328" y="2319242"/>
            <a:ext cx="1705402" cy="280605"/>
          </a:xfrm>
          <a:prstGeom prst="rect">
            <a:avLst/>
          </a:prstGeom>
        </p:spPr>
        <p:txBody>
          <a:bodyPr wrap="square" anchor="t">
            <a:spAutoFit/>
          </a:bodyPr>
          <a:lstStyle/>
          <a:p>
            <a:pPr algn="ctr" defTabSz="914367">
              <a:lnSpc>
                <a:spcPct val="90000"/>
              </a:lnSpc>
              <a:spcBef>
                <a:spcPts val="587"/>
              </a:spcBef>
              <a:defRPr/>
            </a:pPr>
            <a:r>
              <a:rPr lang="en-US" sz="1372">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Cloud</a:t>
            </a:r>
          </a:p>
        </p:txBody>
      </p:sp>
      <p:sp>
        <p:nvSpPr>
          <p:cNvPr id="147" name="Rectangle 146">
            <a:extLst>
              <a:ext uri="{FF2B5EF4-FFF2-40B4-BE49-F238E27FC236}">
                <a16:creationId xmlns:a16="http://schemas.microsoft.com/office/drawing/2014/main" id="{33A80D5B-97A6-471A-BEAC-63ACD12071BC}"/>
              </a:ext>
            </a:extLst>
          </p:cNvPr>
          <p:cNvSpPr/>
          <p:nvPr/>
        </p:nvSpPr>
        <p:spPr>
          <a:xfrm>
            <a:off x="3615273" y="1736697"/>
            <a:ext cx="1738005" cy="470693"/>
          </a:xfrm>
          <a:prstGeom prst="rect">
            <a:avLst/>
          </a:prstGeom>
        </p:spPr>
        <p:txBody>
          <a:bodyPr wrap="square">
            <a:spAutoFit/>
          </a:bodyPr>
          <a:lstStyle/>
          <a:p>
            <a:pPr marL="0" lvl="1" algn="ctr" defTabSz="914178" fontAlgn="base">
              <a:lnSpc>
                <a:spcPct val="90000"/>
              </a:lnSpc>
              <a:spcBef>
                <a:spcPct val="0"/>
              </a:spcBef>
              <a:spcAft>
                <a:spcPct val="0"/>
              </a:spcAft>
              <a:defRPr/>
            </a:pPr>
            <a:r>
              <a:rPr lang="en-US" sz="1372">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SQL Server </a:t>
            </a:r>
            <a:br>
              <a:rPr lang="en-US" sz="1372">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372">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Reporting Services</a:t>
            </a:r>
          </a:p>
        </p:txBody>
      </p:sp>
      <p:sp>
        <p:nvSpPr>
          <p:cNvPr id="149" name="Rectangle 148">
            <a:extLst>
              <a:ext uri="{FF2B5EF4-FFF2-40B4-BE49-F238E27FC236}">
                <a16:creationId xmlns:a16="http://schemas.microsoft.com/office/drawing/2014/main" id="{14133759-ACFA-4609-8E20-8E3F4E1D9D23}"/>
              </a:ext>
            </a:extLst>
          </p:cNvPr>
          <p:cNvSpPr/>
          <p:nvPr/>
        </p:nvSpPr>
        <p:spPr bwMode="auto">
          <a:xfrm>
            <a:off x="3632672" y="2228601"/>
            <a:ext cx="1703207"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defTabSz="913927"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50" name="Rectangle 149">
            <a:extLst>
              <a:ext uri="{FF2B5EF4-FFF2-40B4-BE49-F238E27FC236}">
                <a16:creationId xmlns:a16="http://schemas.microsoft.com/office/drawing/2014/main" id="{A60BA54C-883F-4354-8D4E-D28A99FED8D8}"/>
              </a:ext>
            </a:extLst>
          </p:cNvPr>
          <p:cNvSpPr/>
          <p:nvPr/>
        </p:nvSpPr>
        <p:spPr bwMode="auto">
          <a:xfrm>
            <a:off x="3629730" y="266333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defTabSz="913927"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51" name="Rectangle 150">
            <a:extLst>
              <a:ext uri="{FF2B5EF4-FFF2-40B4-BE49-F238E27FC236}">
                <a16:creationId xmlns:a16="http://schemas.microsoft.com/office/drawing/2014/main" id="{DC87570C-9CA1-4829-B4F6-CFCB64E75A87}"/>
              </a:ext>
            </a:extLst>
          </p:cNvPr>
          <p:cNvSpPr/>
          <p:nvPr/>
        </p:nvSpPr>
        <p:spPr bwMode="auto">
          <a:xfrm>
            <a:off x="3629730" y="3098066"/>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defTabSz="913927"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52" name="Rectangle 151">
            <a:extLst>
              <a:ext uri="{FF2B5EF4-FFF2-40B4-BE49-F238E27FC236}">
                <a16:creationId xmlns:a16="http://schemas.microsoft.com/office/drawing/2014/main" id="{21139E3C-52AD-4D00-80DF-FF38161AD7E4}"/>
              </a:ext>
            </a:extLst>
          </p:cNvPr>
          <p:cNvSpPr/>
          <p:nvPr/>
        </p:nvSpPr>
        <p:spPr bwMode="auto">
          <a:xfrm>
            <a:off x="3629730" y="3532799"/>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53" name="Rectangle 152">
            <a:extLst>
              <a:ext uri="{FF2B5EF4-FFF2-40B4-BE49-F238E27FC236}">
                <a16:creationId xmlns:a16="http://schemas.microsoft.com/office/drawing/2014/main" id="{B79B7CD0-D443-439F-A8A1-664522AC035F}"/>
              </a:ext>
            </a:extLst>
          </p:cNvPr>
          <p:cNvSpPr/>
          <p:nvPr/>
        </p:nvSpPr>
        <p:spPr bwMode="auto">
          <a:xfrm>
            <a:off x="3629730" y="39675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54" name="Rectangle 153">
            <a:extLst>
              <a:ext uri="{FF2B5EF4-FFF2-40B4-BE49-F238E27FC236}">
                <a16:creationId xmlns:a16="http://schemas.microsoft.com/office/drawing/2014/main" id="{7ADC6D63-695D-4B38-8C80-E23C56D730CB}"/>
              </a:ext>
            </a:extLst>
          </p:cNvPr>
          <p:cNvSpPr/>
          <p:nvPr/>
        </p:nvSpPr>
        <p:spPr bwMode="auto">
          <a:xfrm>
            <a:off x="3629730" y="440226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55" name="Rectangle 154">
            <a:extLst>
              <a:ext uri="{FF2B5EF4-FFF2-40B4-BE49-F238E27FC236}">
                <a16:creationId xmlns:a16="http://schemas.microsoft.com/office/drawing/2014/main" id="{3C1683F7-7DF9-4AC3-86D1-C4DAAA8F1DE1}"/>
              </a:ext>
            </a:extLst>
          </p:cNvPr>
          <p:cNvSpPr/>
          <p:nvPr/>
        </p:nvSpPr>
        <p:spPr bwMode="auto">
          <a:xfrm>
            <a:off x="3629730" y="4837000"/>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56" name="Rectangle 155">
            <a:extLst>
              <a:ext uri="{FF2B5EF4-FFF2-40B4-BE49-F238E27FC236}">
                <a16:creationId xmlns:a16="http://schemas.microsoft.com/office/drawing/2014/main" id="{2EB163F8-60C6-4562-BD50-949575FC0F64}"/>
              </a:ext>
            </a:extLst>
          </p:cNvPr>
          <p:cNvSpPr/>
          <p:nvPr/>
        </p:nvSpPr>
        <p:spPr>
          <a:xfrm>
            <a:off x="3631575" y="2319242"/>
            <a:ext cx="1705402" cy="280605"/>
          </a:xfrm>
          <a:prstGeom prst="rect">
            <a:avLst/>
          </a:prstGeom>
        </p:spPr>
        <p:txBody>
          <a:bodyPr wrap="square" anchor="t">
            <a:spAutoFit/>
          </a:bodyPr>
          <a:lstStyle/>
          <a:p>
            <a:pPr algn="ctr" defTabSz="914367">
              <a:lnSpc>
                <a:spcPct val="90000"/>
              </a:lnSpc>
              <a:spcBef>
                <a:spcPts val="587"/>
              </a:spcBef>
              <a:defRPr/>
            </a:pPr>
            <a:r>
              <a:rPr lang="en-US" sz="1372">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On-premises</a:t>
            </a:r>
          </a:p>
        </p:txBody>
      </p:sp>
      <p:sp>
        <p:nvSpPr>
          <p:cNvPr id="162" name="Rectangle 161">
            <a:extLst>
              <a:ext uri="{FF2B5EF4-FFF2-40B4-BE49-F238E27FC236}">
                <a16:creationId xmlns:a16="http://schemas.microsoft.com/office/drawing/2014/main" id="{D7BF5FF6-897C-4F04-956B-94D4430D1E45}"/>
              </a:ext>
            </a:extLst>
          </p:cNvPr>
          <p:cNvSpPr/>
          <p:nvPr/>
        </p:nvSpPr>
        <p:spPr bwMode="auto">
          <a:xfrm>
            <a:off x="1065053" y="5243217"/>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63" name="Rectangle 162">
            <a:extLst>
              <a:ext uri="{FF2B5EF4-FFF2-40B4-BE49-F238E27FC236}">
                <a16:creationId xmlns:a16="http://schemas.microsoft.com/office/drawing/2014/main" id="{1DA874AC-40D6-40E1-A80C-422A5637319C}"/>
              </a:ext>
            </a:extLst>
          </p:cNvPr>
          <p:cNvSpPr/>
          <p:nvPr/>
        </p:nvSpPr>
        <p:spPr>
          <a:xfrm>
            <a:off x="1055125" y="4917232"/>
            <a:ext cx="2905589" cy="217243"/>
          </a:xfrm>
          <a:prstGeom prst="rect">
            <a:avLst/>
          </a:prstGeom>
        </p:spPr>
        <p:txBody>
          <a:bodyPr wrap="square" lIns="89642" tIns="0" bIns="0" anchor="ctr" anchorCtr="0">
            <a:spAutoFit/>
          </a:bodyPr>
          <a:lstStyle/>
          <a:p>
            <a:pPr marL="0" lvl="1" defTabSz="914192">
              <a:lnSpc>
                <a:spcPct val="90000"/>
              </a:lnSpc>
              <a:spcBef>
                <a:spcPts val="588"/>
              </a:spcBef>
              <a:defRPr/>
            </a:pPr>
            <a:r>
              <a:rPr lang="en-US" sz="1568">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Paginated reports</a:t>
            </a:r>
          </a:p>
        </p:txBody>
      </p:sp>
      <p:sp>
        <p:nvSpPr>
          <p:cNvPr id="164" name="Rectangle 163">
            <a:extLst>
              <a:ext uri="{FF2B5EF4-FFF2-40B4-BE49-F238E27FC236}">
                <a16:creationId xmlns:a16="http://schemas.microsoft.com/office/drawing/2014/main" id="{E8A7CD91-02EB-45B9-A14A-63B454C4020D}"/>
              </a:ext>
            </a:extLst>
          </p:cNvPr>
          <p:cNvSpPr/>
          <p:nvPr/>
        </p:nvSpPr>
        <p:spPr bwMode="auto">
          <a:xfrm>
            <a:off x="5583394" y="52553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66" name="Rectangle 165">
            <a:extLst>
              <a:ext uri="{FF2B5EF4-FFF2-40B4-BE49-F238E27FC236}">
                <a16:creationId xmlns:a16="http://schemas.microsoft.com/office/drawing/2014/main" id="{A0B15F03-EBC2-43A2-A2AE-97B8466BEC45}"/>
              </a:ext>
            </a:extLst>
          </p:cNvPr>
          <p:cNvSpPr/>
          <p:nvPr/>
        </p:nvSpPr>
        <p:spPr bwMode="auto">
          <a:xfrm>
            <a:off x="7529781" y="52553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68" name="Rectangle 167">
            <a:extLst>
              <a:ext uri="{FF2B5EF4-FFF2-40B4-BE49-F238E27FC236}">
                <a16:creationId xmlns:a16="http://schemas.microsoft.com/office/drawing/2014/main" id="{80FB28DB-3DCE-4D11-BEA5-5AA3A1A45EA0}"/>
              </a:ext>
            </a:extLst>
          </p:cNvPr>
          <p:cNvSpPr/>
          <p:nvPr/>
        </p:nvSpPr>
        <p:spPr bwMode="auto">
          <a:xfrm>
            <a:off x="9463482" y="52553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70" name="Rectangle 169">
            <a:extLst>
              <a:ext uri="{FF2B5EF4-FFF2-40B4-BE49-F238E27FC236}">
                <a16:creationId xmlns:a16="http://schemas.microsoft.com/office/drawing/2014/main" id="{6FDC9BC8-7A49-48C4-A9A5-294B59791449}"/>
              </a:ext>
            </a:extLst>
          </p:cNvPr>
          <p:cNvSpPr/>
          <p:nvPr/>
        </p:nvSpPr>
        <p:spPr bwMode="auto">
          <a:xfrm>
            <a:off x="3629730" y="5255331"/>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72" name="Rectangle 171">
            <a:extLst>
              <a:ext uri="{FF2B5EF4-FFF2-40B4-BE49-F238E27FC236}">
                <a16:creationId xmlns:a16="http://schemas.microsoft.com/office/drawing/2014/main" id="{95694E94-E129-4EB6-86B3-991179B3AD03}"/>
              </a:ext>
            </a:extLst>
          </p:cNvPr>
          <p:cNvSpPr/>
          <p:nvPr/>
        </p:nvSpPr>
        <p:spPr bwMode="auto">
          <a:xfrm>
            <a:off x="1065053" y="5661549"/>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73" name="Rectangle 172">
            <a:extLst>
              <a:ext uri="{FF2B5EF4-FFF2-40B4-BE49-F238E27FC236}">
                <a16:creationId xmlns:a16="http://schemas.microsoft.com/office/drawing/2014/main" id="{CFDEDFEC-4514-4514-B4B2-54E57FB77C9B}"/>
              </a:ext>
            </a:extLst>
          </p:cNvPr>
          <p:cNvSpPr/>
          <p:nvPr/>
        </p:nvSpPr>
        <p:spPr>
          <a:xfrm>
            <a:off x="1055125" y="5335564"/>
            <a:ext cx="2905589" cy="217243"/>
          </a:xfrm>
          <a:prstGeom prst="rect">
            <a:avLst/>
          </a:prstGeom>
        </p:spPr>
        <p:txBody>
          <a:bodyPr wrap="square" lIns="89642" tIns="0" bIns="0" anchor="ctr" anchorCtr="0">
            <a:spAutoFit/>
          </a:bodyPr>
          <a:lstStyle/>
          <a:p>
            <a:pPr marL="0" lvl="1" defTabSz="914192">
              <a:lnSpc>
                <a:spcPct val="90000"/>
              </a:lnSpc>
              <a:spcBef>
                <a:spcPts val="588"/>
              </a:spcBef>
              <a:defRPr/>
            </a:pPr>
            <a:r>
              <a:rPr lang="en-US" sz="1568">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Mobile reports</a:t>
            </a:r>
          </a:p>
        </p:txBody>
      </p:sp>
      <p:sp>
        <p:nvSpPr>
          <p:cNvPr id="174" name="Rectangle 173">
            <a:extLst>
              <a:ext uri="{FF2B5EF4-FFF2-40B4-BE49-F238E27FC236}">
                <a16:creationId xmlns:a16="http://schemas.microsoft.com/office/drawing/2014/main" id="{14A161F4-355C-4C57-A7BA-FF01388841D2}"/>
              </a:ext>
            </a:extLst>
          </p:cNvPr>
          <p:cNvSpPr/>
          <p:nvPr/>
        </p:nvSpPr>
        <p:spPr bwMode="auto">
          <a:xfrm>
            <a:off x="5583394" y="567366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76" name="Rectangle 175">
            <a:extLst>
              <a:ext uri="{FF2B5EF4-FFF2-40B4-BE49-F238E27FC236}">
                <a16:creationId xmlns:a16="http://schemas.microsoft.com/office/drawing/2014/main" id="{A4BC938D-8246-4905-92D5-04C7052F9600}"/>
              </a:ext>
            </a:extLst>
          </p:cNvPr>
          <p:cNvSpPr/>
          <p:nvPr/>
        </p:nvSpPr>
        <p:spPr bwMode="auto">
          <a:xfrm>
            <a:off x="7529781" y="567366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78" name="Rectangle 177">
            <a:extLst>
              <a:ext uri="{FF2B5EF4-FFF2-40B4-BE49-F238E27FC236}">
                <a16:creationId xmlns:a16="http://schemas.microsoft.com/office/drawing/2014/main" id="{0A275D74-9DAA-400B-9BC9-E073CA131FF5}"/>
              </a:ext>
            </a:extLst>
          </p:cNvPr>
          <p:cNvSpPr/>
          <p:nvPr/>
        </p:nvSpPr>
        <p:spPr bwMode="auto">
          <a:xfrm>
            <a:off x="9463482" y="567366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80" name="Rectangle 179">
            <a:extLst>
              <a:ext uri="{FF2B5EF4-FFF2-40B4-BE49-F238E27FC236}">
                <a16:creationId xmlns:a16="http://schemas.microsoft.com/office/drawing/2014/main" id="{A38DD94A-72F5-4529-94D1-4ADFFCCABF9D}"/>
              </a:ext>
            </a:extLst>
          </p:cNvPr>
          <p:cNvSpPr/>
          <p:nvPr/>
        </p:nvSpPr>
        <p:spPr bwMode="auto">
          <a:xfrm>
            <a:off x="3629730" y="5673663"/>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82" name="Rectangle 181">
            <a:extLst>
              <a:ext uri="{FF2B5EF4-FFF2-40B4-BE49-F238E27FC236}">
                <a16:creationId xmlns:a16="http://schemas.microsoft.com/office/drawing/2014/main" id="{D2DF15E4-17D7-4FB1-9F89-07B635D45648}"/>
              </a:ext>
            </a:extLst>
          </p:cNvPr>
          <p:cNvSpPr/>
          <p:nvPr/>
        </p:nvSpPr>
        <p:spPr bwMode="auto">
          <a:xfrm>
            <a:off x="1065053" y="6079880"/>
            <a:ext cx="2241062"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83" name="Rectangle 182">
            <a:extLst>
              <a:ext uri="{FF2B5EF4-FFF2-40B4-BE49-F238E27FC236}">
                <a16:creationId xmlns:a16="http://schemas.microsoft.com/office/drawing/2014/main" id="{5F39A843-916A-487D-BF09-8E94FDFCD226}"/>
              </a:ext>
            </a:extLst>
          </p:cNvPr>
          <p:cNvSpPr/>
          <p:nvPr/>
        </p:nvSpPr>
        <p:spPr>
          <a:xfrm>
            <a:off x="1055125" y="5753895"/>
            <a:ext cx="2905589" cy="217243"/>
          </a:xfrm>
          <a:prstGeom prst="rect">
            <a:avLst/>
          </a:prstGeom>
        </p:spPr>
        <p:txBody>
          <a:bodyPr wrap="square" lIns="89642" tIns="0" bIns="0" anchor="ctr" anchorCtr="0">
            <a:spAutoFit/>
          </a:bodyPr>
          <a:lstStyle/>
          <a:p>
            <a:pPr marL="0" lvl="1" defTabSz="914192">
              <a:lnSpc>
                <a:spcPct val="90000"/>
              </a:lnSpc>
              <a:spcBef>
                <a:spcPts val="588"/>
              </a:spcBef>
              <a:defRPr/>
            </a:pPr>
            <a:r>
              <a:rPr lang="en-US" sz="1568">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Lifecycle</a:t>
            </a:r>
          </a:p>
        </p:txBody>
      </p:sp>
      <p:sp>
        <p:nvSpPr>
          <p:cNvPr id="184" name="Rectangle 183">
            <a:extLst>
              <a:ext uri="{FF2B5EF4-FFF2-40B4-BE49-F238E27FC236}">
                <a16:creationId xmlns:a16="http://schemas.microsoft.com/office/drawing/2014/main" id="{0AAE53ED-9492-446D-9B26-CFF875C1735E}"/>
              </a:ext>
            </a:extLst>
          </p:cNvPr>
          <p:cNvSpPr/>
          <p:nvPr/>
        </p:nvSpPr>
        <p:spPr bwMode="auto">
          <a:xfrm>
            <a:off x="5583394" y="609199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85" name="Rectangle 184">
            <a:extLst>
              <a:ext uri="{FF2B5EF4-FFF2-40B4-BE49-F238E27FC236}">
                <a16:creationId xmlns:a16="http://schemas.microsoft.com/office/drawing/2014/main" id="{8EFF5C30-9808-4C0B-BC9C-74CDEAD54E2A}"/>
              </a:ext>
            </a:extLst>
          </p:cNvPr>
          <p:cNvSpPr/>
          <p:nvPr/>
        </p:nvSpPr>
        <p:spPr>
          <a:xfrm>
            <a:off x="5504073" y="5747900"/>
            <a:ext cx="1867735" cy="280605"/>
          </a:xfrm>
          <a:prstGeom prst="rect">
            <a:avLst/>
          </a:prstGeom>
        </p:spPr>
        <p:txBody>
          <a:bodyPr wrap="square" anchor="t">
            <a:spAutoFit/>
          </a:bodyPr>
          <a:lstStyle/>
          <a:p>
            <a:pPr algn="ctr" defTabSz="914367">
              <a:lnSpc>
                <a:spcPct val="90000"/>
              </a:lnSpc>
              <a:spcBef>
                <a:spcPts val="587"/>
              </a:spcBef>
              <a:defRPr/>
            </a:pPr>
            <a:r>
              <a:rPr lang="en-US" sz="1372">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Modern lifestyle policy</a:t>
            </a:r>
          </a:p>
        </p:txBody>
      </p:sp>
      <p:sp>
        <p:nvSpPr>
          <p:cNvPr id="186" name="Rectangle 185">
            <a:extLst>
              <a:ext uri="{FF2B5EF4-FFF2-40B4-BE49-F238E27FC236}">
                <a16:creationId xmlns:a16="http://schemas.microsoft.com/office/drawing/2014/main" id="{6FB72659-3883-4EB3-871E-A29FEADD13E5}"/>
              </a:ext>
            </a:extLst>
          </p:cNvPr>
          <p:cNvSpPr/>
          <p:nvPr/>
        </p:nvSpPr>
        <p:spPr bwMode="auto">
          <a:xfrm>
            <a:off x="7529781" y="609199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87" name="Rectangle 186">
            <a:extLst>
              <a:ext uri="{FF2B5EF4-FFF2-40B4-BE49-F238E27FC236}">
                <a16:creationId xmlns:a16="http://schemas.microsoft.com/office/drawing/2014/main" id="{05460B55-0DDB-4F75-874B-704F61F3B858}"/>
              </a:ext>
            </a:extLst>
          </p:cNvPr>
          <p:cNvSpPr/>
          <p:nvPr/>
        </p:nvSpPr>
        <p:spPr>
          <a:xfrm>
            <a:off x="7435668" y="5747900"/>
            <a:ext cx="1897318" cy="280605"/>
          </a:xfrm>
          <a:prstGeom prst="rect">
            <a:avLst/>
          </a:prstGeom>
        </p:spPr>
        <p:txBody>
          <a:bodyPr wrap="square" anchor="t">
            <a:spAutoFit/>
          </a:bodyPr>
          <a:lstStyle/>
          <a:p>
            <a:pPr marL="0" lvl="1" algn="ctr" defTabSz="914367">
              <a:lnSpc>
                <a:spcPct val="90000"/>
              </a:lnSpc>
              <a:spcBef>
                <a:spcPts val="587"/>
              </a:spcBef>
              <a:defRPr/>
            </a:pPr>
            <a:r>
              <a:rPr lang="en-US" sz="1372"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Fully managed service</a:t>
            </a:r>
          </a:p>
        </p:txBody>
      </p:sp>
      <p:sp>
        <p:nvSpPr>
          <p:cNvPr id="188" name="Rectangle 187">
            <a:extLst>
              <a:ext uri="{FF2B5EF4-FFF2-40B4-BE49-F238E27FC236}">
                <a16:creationId xmlns:a16="http://schemas.microsoft.com/office/drawing/2014/main" id="{7705B968-6324-4774-A17C-6B0F8E72B56C}"/>
              </a:ext>
            </a:extLst>
          </p:cNvPr>
          <p:cNvSpPr/>
          <p:nvPr/>
        </p:nvSpPr>
        <p:spPr bwMode="auto">
          <a:xfrm>
            <a:off x="9463482" y="609199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89" name="Rectangle 188">
            <a:extLst>
              <a:ext uri="{FF2B5EF4-FFF2-40B4-BE49-F238E27FC236}">
                <a16:creationId xmlns:a16="http://schemas.microsoft.com/office/drawing/2014/main" id="{0F452ACD-CBCD-4BA3-B13B-13AAB970BF3F}"/>
              </a:ext>
            </a:extLst>
          </p:cNvPr>
          <p:cNvSpPr/>
          <p:nvPr/>
        </p:nvSpPr>
        <p:spPr>
          <a:xfrm>
            <a:off x="9465328" y="5747900"/>
            <a:ext cx="1705402" cy="280605"/>
          </a:xfrm>
          <a:prstGeom prst="rect">
            <a:avLst/>
          </a:prstGeom>
        </p:spPr>
        <p:txBody>
          <a:bodyPr wrap="square" anchor="t">
            <a:spAutoFit/>
          </a:bodyPr>
          <a:lstStyle/>
          <a:p>
            <a:pPr algn="ctr" defTabSz="914367">
              <a:lnSpc>
                <a:spcPct val="90000"/>
              </a:lnSpc>
              <a:spcBef>
                <a:spcPts val="587"/>
              </a:spcBef>
              <a:defRPr/>
            </a:pPr>
            <a:r>
              <a:rPr lang="en-US" sz="1372">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APIs</a:t>
            </a:r>
          </a:p>
        </p:txBody>
      </p:sp>
      <p:sp>
        <p:nvSpPr>
          <p:cNvPr id="190" name="Rectangle 189">
            <a:extLst>
              <a:ext uri="{FF2B5EF4-FFF2-40B4-BE49-F238E27FC236}">
                <a16:creationId xmlns:a16="http://schemas.microsoft.com/office/drawing/2014/main" id="{7F688426-EECB-4FBB-83B7-85C67E0EA8D8}"/>
              </a:ext>
            </a:extLst>
          </p:cNvPr>
          <p:cNvSpPr/>
          <p:nvPr/>
        </p:nvSpPr>
        <p:spPr bwMode="auto">
          <a:xfrm>
            <a:off x="3629730" y="6091994"/>
            <a:ext cx="1709091"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latin typeface="Segoe UI"/>
            </a:endParaRPr>
          </a:p>
        </p:txBody>
      </p:sp>
      <p:sp>
        <p:nvSpPr>
          <p:cNvPr id="191" name="Rectangle 190">
            <a:extLst>
              <a:ext uri="{FF2B5EF4-FFF2-40B4-BE49-F238E27FC236}">
                <a16:creationId xmlns:a16="http://schemas.microsoft.com/office/drawing/2014/main" id="{65BF931F-7528-4C8C-B983-1AFDA625550D}"/>
              </a:ext>
            </a:extLst>
          </p:cNvPr>
          <p:cNvSpPr/>
          <p:nvPr/>
        </p:nvSpPr>
        <p:spPr>
          <a:xfrm>
            <a:off x="3631575" y="5747900"/>
            <a:ext cx="1705402" cy="280605"/>
          </a:xfrm>
          <a:prstGeom prst="rect">
            <a:avLst/>
          </a:prstGeom>
        </p:spPr>
        <p:txBody>
          <a:bodyPr wrap="square" anchor="t">
            <a:spAutoFit/>
          </a:bodyPr>
          <a:lstStyle/>
          <a:p>
            <a:pPr algn="ctr" defTabSz="914367">
              <a:lnSpc>
                <a:spcPct val="90000"/>
              </a:lnSpc>
              <a:spcBef>
                <a:spcPts val="587"/>
              </a:spcBef>
              <a:defRPr/>
            </a:pPr>
            <a:r>
              <a:rPr lang="en-US" sz="1372">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Fixed lifestyle policy</a:t>
            </a:r>
          </a:p>
        </p:txBody>
      </p:sp>
      <p:sp>
        <p:nvSpPr>
          <p:cNvPr id="192" name="Freeform: Shape 191">
            <a:extLst>
              <a:ext uri="{FF2B5EF4-FFF2-40B4-BE49-F238E27FC236}">
                <a16:creationId xmlns:a16="http://schemas.microsoft.com/office/drawing/2014/main" id="{FC2E201D-70CD-4082-ADCB-F863C194584D}"/>
              </a:ext>
            </a:extLst>
          </p:cNvPr>
          <p:cNvSpPr>
            <a:spLocks noChangeAspect="1"/>
          </p:cNvSpPr>
          <p:nvPr/>
        </p:nvSpPr>
        <p:spPr bwMode="auto">
          <a:xfrm>
            <a:off x="6348369" y="2813469"/>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2917">
                    <a:srgbClr val="353535"/>
                  </a:gs>
                  <a:gs pos="30000">
                    <a:srgbClr val="353535"/>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766702B2-662A-41BC-8FBC-00096E38C77B}"/>
              </a:ext>
            </a:extLst>
          </p:cNvPr>
          <p:cNvSpPr>
            <a:spLocks noChangeAspect="1"/>
          </p:cNvSpPr>
          <p:nvPr/>
        </p:nvSpPr>
        <p:spPr bwMode="auto">
          <a:xfrm>
            <a:off x="8294756" y="2813469"/>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2917">
                    <a:srgbClr val="353535"/>
                  </a:gs>
                  <a:gs pos="30000">
                    <a:srgbClr val="353535"/>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F8A10F11-5A37-4C2A-9F89-EF89E9630604}"/>
              </a:ext>
            </a:extLst>
          </p:cNvPr>
          <p:cNvSpPr>
            <a:spLocks noChangeAspect="1"/>
          </p:cNvSpPr>
          <p:nvPr/>
        </p:nvSpPr>
        <p:spPr bwMode="auto">
          <a:xfrm>
            <a:off x="10228457" y="2813469"/>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2917">
                    <a:srgbClr val="353535"/>
                  </a:gs>
                  <a:gs pos="30000">
                    <a:srgbClr val="353535"/>
                  </a:gs>
                </a:gsLst>
                <a:lin ang="5400000" scaled="0"/>
              </a:gradFill>
              <a:latin typeface="Segoe UI Semilight"/>
              <a:ea typeface="Segoe UI" pitchFamily="34" charset="0"/>
              <a:cs typeface="Segoe UI" pitchFamily="34" charset="0"/>
            </a:endParaRPr>
          </a:p>
        </p:txBody>
      </p:sp>
      <p:sp>
        <p:nvSpPr>
          <p:cNvPr id="196" name="Freeform: Shape 195">
            <a:extLst>
              <a:ext uri="{FF2B5EF4-FFF2-40B4-BE49-F238E27FC236}">
                <a16:creationId xmlns:a16="http://schemas.microsoft.com/office/drawing/2014/main" id="{EF817D3F-9768-4E8D-AA59-7CC2390C5C13}"/>
              </a:ext>
            </a:extLst>
          </p:cNvPr>
          <p:cNvSpPr>
            <a:spLocks noChangeAspect="1"/>
          </p:cNvSpPr>
          <p:nvPr/>
        </p:nvSpPr>
        <p:spPr bwMode="auto">
          <a:xfrm>
            <a:off x="8294756" y="3251721"/>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2917">
                    <a:srgbClr val="353535"/>
                  </a:gs>
                  <a:gs pos="30000">
                    <a:srgbClr val="353535"/>
                  </a:gs>
                </a:gsLst>
                <a:lin ang="5400000" scaled="0"/>
              </a:gradFill>
              <a:latin typeface="Segoe UI Semilight"/>
              <a:ea typeface="Segoe UI" pitchFamily="34" charset="0"/>
              <a:cs typeface="Segoe UI" pitchFamily="34" charset="0"/>
            </a:endParaRPr>
          </a:p>
        </p:txBody>
      </p:sp>
      <p:sp>
        <p:nvSpPr>
          <p:cNvPr id="197" name="Freeform: Shape 196">
            <a:extLst>
              <a:ext uri="{FF2B5EF4-FFF2-40B4-BE49-F238E27FC236}">
                <a16:creationId xmlns:a16="http://schemas.microsoft.com/office/drawing/2014/main" id="{E92AEB1D-1E0C-418D-9C0B-8824B08A10F3}"/>
              </a:ext>
            </a:extLst>
          </p:cNvPr>
          <p:cNvSpPr>
            <a:spLocks noChangeAspect="1"/>
          </p:cNvSpPr>
          <p:nvPr/>
        </p:nvSpPr>
        <p:spPr bwMode="auto">
          <a:xfrm>
            <a:off x="10228457" y="3251721"/>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2917">
                    <a:srgbClr val="353535"/>
                  </a:gs>
                  <a:gs pos="30000">
                    <a:srgbClr val="353535"/>
                  </a:gs>
                </a:gsLst>
                <a:lin ang="5400000" scaled="0"/>
              </a:gradFill>
              <a:latin typeface="Segoe UI Semilight"/>
              <a:ea typeface="Segoe UI" pitchFamily="34" charset="0"/>
              <a:cs typeface="Segoe UI" pitchFamily="34" charset="0"/>
            </a:endParaRPr>
          </a:p>
        </p:txBody>
      </p:sp>
      <p:sp>
        <p:nvSpPr>
          <p:cNvPr id="198" name="Freeform: Shape 197">
            <a:extLst>
              <a:ext uri="{FF2B5EF4-FFF2-40B4-BE49-F238E27FC236}">
                <a16:creationId xmlns:a16="http://schemas.microsoft.com/office/drawing/2014/main" id="{0213C478-960B-4FD4-B90A-197861B6CAE9}"/>
              </a:ext>
            </a:extLst>
          </p:cNvPr>
          <p:cNvSpPr>
            <a:spLocks noChangeAspect="1"/>
          </p:cNvSpPr>
          <p:nvPr/>
        </p:nvSpPr>
        <p:spPr bwMode="auto">
          <a:xfrm>
            <a:off x="4394705" y="4979829"/>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2917">
                    <a:srgbClr val="353535"/>
                  </a:gs>
                  <a:gs pos="30000">
                    <a:srgbClr val="353535"/>
                  </a:gs>
                </a:gsLst>
                <a:lin ang="5400000" scaled="0"/>
              </a:gradFill>
              <a:latin typeface="Segoe UI Semilight"/>
              <a:ea typeface="Segoe UI" pitchFamily="34" charset="0"/>
              <a:cs typeface="Segoe UI" pitchFamily="34" charset="0"/>
            </a:endParaRPr>
          </a:p>
        </p:txBody>
      </p:sp>
      <p:sp>
        <p:nvSpPr>
          <p:cNvPr id="199" name="Freeform: Shape 198">
            <a:extLst>
              <a:ext uri="{FF2B5EF4-FFF2-40B4-BE49-F238E27FC236}">
                <a16:creationId xmlns:a16="http://schemas.microsoft.com/office/drawing/2014/main" id="{B654F03C-5682-4B23-8879-B2DBAB2E357C}"/>
              </a:ext>
            </a:extLst>
          </p:cNvPr>
          <p:cNvSpPr>
            <a:spLocks noChangeAspect="1"/>
          </p:cNvSpPr>
          <p:nvPr/>
        </p:nvSpPr>
        <p:spPr bwMode="auto">
          <a:xfrm>
            <a:off x="4394705" y="5398160"/>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2917">
                    <a:srgbClr val="353535"/>
                  </a:gs>
                  <a:gs pos="30000">
                    <a:srgbClr val="353535"/>
                  </a:gs>
                </a:gsLst>
                <a:lin ang="5400000" scaled="0"/>
              </a:gradFill>
              <a:latin typeface="Segoe UI Semilight"/>
              <a:ea typeface="Segoe UI" pitchFamily="34" charset="0"/>
              <a:cs typeface="Segoe UI" pitchFamily="34" charset="0"/>
            </a:endParaRPr>
          </a:p>
        </p:txBody>
      </p:sp>
      <p:sp>
        <p:nvSpPr>
          <p:cNvPr id="200" name="Freeform: Shape 199">
            <a:extLst>
              <a:ext uri="{FF2B5EF4-FFF2-40B4-BE49-F238E27FC236}">
                <a16:creationId xmlns:a16="http://schemas.microsoft.com/office/drawing/2014/main" id="{66614E27-7CA8-433C-9F06-6C879F38B6BC}"/>
              </a:ext>
            </a:extLst>
          </p:cNvPr>
          <p:cNvSpPr>
            <a:spLocks noChangeAspect="1"/>
          </p:cNvSpPr>
          <p:nvPr/>
        </p:nvSpPr>
        <p:spPr bwMode="auto">
          <a:xfrm>
            <a:off x="6348369" y="4979829"/>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2917">
                    <a:srgbClr val="353535"/>
                  </a:gs>
                  <a:gs pos="30000">
                    <a:srgbClr val="353535"/>
                  </a:gs>
                </a:gsLst>
                <a:lin ang="5400000" scaled="0"/>
              </a:gradFill>
              <a:latin typeface="Segoe UI Semilight"/>
              <a:ea typeface="Segoe UI" pitchFamily="34" charset="0"/>
              <a:cs typeface="Segoe UI" pitchFamily="34" charset="0"/>
            </a:endParaRPr>
          </a:p>
        </p:txBody>
      </p:sp>
      <p:sp>
        <p:nvSpPr>
          <p:cNvPr id="201" name="Freeform: Shape 200">
            <a:extLst>
              <a:ext uri="{FF2B5EF4-FFF2-40B4-BE49-F238E27FC236}">
                <a16:creationId xmlns:a16="http://schemas.microsoft.com/office/drawing/2014/main" id="{D94372BB-490B-405F-A3DD-C740E3713D0E}"/>
              </a:ext>
            </a:extLst>
          </p:cNvPr>
          <p:cNvSpPr>
            <a:spLocks noChangeAspect="1"/>
          </p:cNvSpPr>
          <p:nvPr/>
        </p:nvSpPr>
        <p:spPr bwMode="auto">
          <a:xfrm>
            <a:off x="6348369" y="5398160"/>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2917">
                    <a:srgbClr val="353535"/>
                  </a:gs>
                  <a:gs pos="30000">
                    <a:srgbClr val="353535"/>
                  </a:gs>
                </a:gsLst>
                <a:lin ang="5400000" scaled="0"/>
              </a:gradFill>
              <a:latin typeface="Segoe UI Semilight"/>
              <a:ea typeface="Segoe UI" pitchFamily="34" charset="0"/>
              <a:cs typeface="Segoe UI" pitchFamily="34" charset="0"/>
            </a:endParaRPr>
          </a:p>
        </p:txBody>
      </p:sp>
      <p:sp>
        <p:nvSpPr>
          <p:cNvPr id="203" name="Freeform: Shape 202">
            <a:extLst>
              <a:ext uri="{FF2B5EF4-FFF2-40B4-BE49-F238E27FC236}">
                <a16:creationId xmlns:a16="http://schemas.microsoft.com/office/drawing/2014/main" id="{73726B0D-523B-445E-A058-45B9DC8B8E23}"/>
              </a:ext>
            </a:extLst>
          </p:cNvPr>
          <p:cNvSpPr>
            <a:spLocks noChangeAspect="1"/>
          </p:cNvSpPr>
          <p:nvPr/>
        </p:nvSpPr>
        <p:spPr bwMode="auto">
          <a:xfrm>
            <a:off x="8294756" y="3682912"/>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2917">
                    <a:srgbClr val="353535"/>
                  </a:gs>
                  <a:gs pos="30000">
                    <a:srgbClr val="353535"/>
                  </a:gs>
                </a:gsLst>
                <a:lin ang="5400000" scaled="0"/>
              </a:gradFill>
              <a:latin typeface="Segoe UI Semilight"/>
              <a:ea typeface="Segoe UI" pitchFamily="34" charset="0"/>
              <a:cs typeface="Segoe UI" pitchFamily="34" charset="0"/>
            </a:endParaRPr>
          </a:p>
        </p:txBody>
      </p:sp>
      <p:sp>
        <p:nvSpPr>
          <p:cNvPr id="204" name="Freeform: Shape 203">
            <a:extLst>
              <a:ext uri="{FF2B5EF4-FFF2-40B4-BE49-F238E27FC236}">
                <a16:creationId xmlns:a16="http://schemas.microsoft.com/office/drawing/2014/main" id="{F772AE12-57FD-45CB-A8E2-87223945A9B4}"/>
              </a:ext>
            </a:extLst>
          </p:cNvPr>
          <p:cNvSpPr>
            <a:spLocks noChangeAspect="1"/>
          </p:cNvSpPr>
          <p:nvPr/>
        </p:nvSpPr>
        <p:spPr bwMode="auto">
          <a:xfrm>
            <a:off x="8294756" y="4131125"/>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2917">
                    <a:srgbClr val="353535"/>
                  </a:gs>
                  <a:gs pos="30000">
                    <a:srgbClr val="353535"/>
                  </a:gs>
                </a:gsLst>
                <a:lin ang="5400000" scaled="0"/>
              </a:gradFill>
              <a:latin typeface="Segoe UI Semilight"/>
              <a:ea typeface="Segoe UI" pitchFamily="34" charset="0"/>
              <a:cs typeface="Segoe UI" pitchFamily="34" charset="0"/>
            </a:endParaRPr>
          </a:p>
        </p:txBody>
      </p:sp>
      <p:sp>
        <p:nvSpPr>
          <p:cNvPr id="205" name="Freeform: Shape 204">
            <a:extLst>
              <a:ext uri="{FF2B5EF4-FFF2-40B4-BE49-F238E27FC236}">
                <a16:creationId xmlns:a16="http://schemas.microsoft.com/office/drawing/2014/main" id="{50105BCA-CCF1-4172-AAFA-340440FCB7C5}"/>
              </a:ext>
            </a:extLst>
          </p:cNvPr>
          <p:cNvSpPr>
            <a:spLocks noChangeAspect="1"/>
          </p:cNvSpPr>
          <p:nvPr/>
        </p:nvSpPr>
        <p:spPr bwMode="auto">
          <a:xfrm>
            <a:off x="10228457" y="4103324"/>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2917">
                    <a:srgbClr val="353535"/>
                  </a:gs>
                  <a:gs pos="30000">
                    <a:srgbClr val="353535"/>
                  </a:gs>
                </a:gsLst>
                <a:lin ang="5400000" scaled="0"/>
              </a:gradFill>
              <a:latin typeface="Segoe UI Semilight"/>
              <a:ea typeface="Segoe UI" pitchFamily="34" charset="0"/>
              <a:cs typeface="Segoe UI" pitchFamily="34" charset="0"/>
            </a:endParaRPr>
          </a:p>
        </p:txBody>
      </p:sp>
      <p:sp>
        <p:nvSpPr>
          <p:cNvPr id="206" name="Freeform: Shape 205">
            <a:extLst>
              <a:ext uri="{FF2B5EF4-FFF2-40B4-BE49-F238E27FC236}">
                <a16:creationId xmlns:a16="http://schemas.microsoft.com/office/drawing/2014/main" id="{ADCE468E-5BDD-46B1-A2BF-07A25C8E5318}"/>
              </a:ext>
            </a:extLst>
          </p:cNvPr>
          <p:cNvSpPr>
            <a:spLocks noChangeAspect="1"/>
          </p:cNvSpPr>
          <p:nvPr/>
        </p:nvSpPr>
        <p:spPr bwMode="auto">
          <a:xfrm>
            <a:off x="8294756" y="4528275"/>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2917">
                    <a:srgbClr val="353535"/>
                  </a:gs>
                  <a:gs pos="30000">
                    <a:srgbClr val="353535"/>
                  </a:gs>
                </a:gsLst>
                <a:lin ang="5400000" scaled="0"/>
              </a:gradFill>
              <a:latin typeface="Segoe UI Semilight"/>
              <a:ea typeface="Segoe UI" pitchFamily="34" charset="0"/>
              <a:cs typeface="Segoe UI" pitchFamily="34" charset="0"/>
            </a:endParaRPr>
          </a:p>
        </p:txBody>
      </p:sp>
      <p:sp>
        <p:nvSpPr>
          <p:cNvPr id="207" name="Freeform: Shape 206">
            <a:extLst>
              <a:ext uri="{FF2B5EF4-FFF2-40B4-BE49-F238E27FC236}">
                <a16:creationId xmlns:a16="http://schemas.microsoft.com/office/drawing/2014/main" id="{C5ACD5F7-9427-4DD9-A1AB-F4C3E4DFCD65}"/>
              </a:ext>
            </a:extLst>
          </p:cNvPr>
          <p:cNvSpPr>
            <a:spLocks noChangeAspect="1"/>
          </p:cNvSpPr>
          <p:nvPr/>
        </p:nvSpPr>
        <p:spPr bwMode="auto">
          <a:xfrm>
            <a:off x="8294756" y="5413353"/>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2917">
                    <a:srgbClr val="353535"/>
                  </a:gs>
                  <a:gs pos="30000">
                    <a:srgbClr val="353535"/>
                  </a:gs>
                </a:gsLst>
                <a:lin ang="5400000" scaled="0"/>
              </a:gradFill>
              <a:latin typeface="Segoe UI Semilight"/>
              <a:ea typeface="Segoe UI" pitchFamily="34" charset="0"/>
              <a:cs typeface="Segoe UI" pitchFamily="34" charset="0"/>
            </a:endParaRPr>
          </a:p>
        </p:txBody>
      </p:sp>
      <p:sp>
        <p:nvSpPr>
          <p:cNvPr id="5" name="Freeform: Shape 4">
            <a:extLst>
              <a:ext uri="{FF2B5EF4-FFF2-40B4-BE49-F238E27FC236}">
                <a16:creationId xmlns:a16="http://schemas.microsoft.com/office/drawing/2014/main" id="{25662084-DFF7-4BDC-B28D-5FE6BD385C2C}"/>
              </a:ext>
            </a:extLst>
          </p:cNvPr>
          <p:cNvSpPr>
            <a:spLocks noChangeAspect="1"/>
          </p:cNvSpPr>
          <p:nvPr/>
        </p:nvSpPr>
        <p:spPr bwMode="auto">
          <a:xfrm>
            <a:off x="8294754" y="4968803"/>
            <a:ext cx="179143" cy="134464"/>
          </a:xfrm>
          <a:custGeom>
            <a:avLst/>
            <a:gdLst>
              <a:gd name="connsiteX0" fmla="*/ 517263 w 581921"/>
              <a:gd name="connsiteY0" fmla="*/ 0 h 452606"/>
              <a:gd name="connsiteX1" fmla="*/ 581921 w 581921"/>
              <a:gd name="connsiteY1" fmla="*/ 64658 h 452606"/>
              <a:gd name="connsiteX2" fmla="*/ 193974 w 581921"/>
              <a:gd name="connsiteY2" fmla="*/ 452606 h 452606"/>
              <a:gd name="connsiteX3" fmla="*/ 0 w 581921"/>
              <a:gd name="connsiteY3" fmla="*/ 258632 h 452606"/>
              <a:gd name="connsiteX4" fmla="*/ 64658 w 581921"/>
              <a:gd name="connsiteY4" fmla="*/ 193974 h 452606"/>
              <a:gd name="connsiteX5" fmla="*/ 193974 w 581921"/>
              <a:gd name="connsiteY5" fmla="*/ 323290 h 45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921" h="452606">
                <a:moveTo>
                  <a:pt x="517263" y="0"/>
                </a:moveTo>
                <a:lnTo>
                  <a:pt x="581921" y="64658"/>
                </a:lnTo>
                <a:lnTo>
                  <a:pt x="193974" y="452606"/>
                </a:lnTo>
                <a:lnTo>
                  <a:pt x="0" y="258632"/>
                </a:lnTo>
                <a:lnTo>
                  <a:pt x="64658" y="193974"/>
                </a:lnTo>
                <a:lnTo>
                  <a:pt x="193974" y="32329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2917">
                    <a:srgbClr val="353535"/>
                  </a:gs>
                  <a:gs pos="30000">
                    <a:srgbClr val="353535"/>
                  </a:gs>
                </a:gsLst>
                <a:lin ang="5400000" scaled="0"/>
              </a:gradFill>
              <a:latin typeface="Segoe UI Semilight"/>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07FE7C72-E9DF-45F9-97A4-A8A97DA0C516}"/>
              </a:ext>
            </a:extLst>
          </p:cNvPr>
          <p:cNvSpPr txBox="1">
            <a:spLocks/>
          </p:cNvSpPr>
          <p:nvPr/>
        </p:nvSpPr>
        <p:spPr>
          <a:xfrm>
            <a:off x="493209" y="6427694"/>
            <a:ext cx="3618381" cy="205056"/>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050" dirty="0">
                <a:solidFill>
                  <a:schemeClr val="bg1">
                    <a:lumMod val="65000"/>
                  </a:schemeClr>
                </a:solidFill>
                <a:latin typeface="+mn-lt"/>
              </a:rPr>
              <a:t>Remark: the content is last updated as of Dec 2020 </a:t>
            </a:r>
            <a:endParaRPr lang="en-US" sz="1000" dirty="0">
              <a:solidFill>
                <a:schemeClr val="bg1">
                  <a:lumMod val="65000"/>
                </a:schemeClr>
              </a:solidFill>
              <a:latin typeface="+mn-lt"/>
            </a:endParaRPr>
          </a:p>
        </p:txBody>
      </p:sp>
    </p:spTree>
    <p:extLst>
      <p:ext uri="{BB962C8B-B14F-4D97-AF65-F5344CB8AC3E}">
        <p14:creationId xmlns:p14="http://schemas.microsoft.com/office/powerpoint/2010/main" val="12680372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C8828-4B2A-495C-8C59-FE12AD9B0593}"/>
              </a:ext>
            </a:extLst>
          </p:cNvPr>
          <p:cNvSpPr>
            <a:spLocks noGrp="1"/>
          </p:cNvSpPr>
          <p:nvPr>
            <p:ph type="title"/>
          </p:nvPr>
        </p:nvSpPr>
        <p:spPr>
          <a:xfrm>
            <a:off x="584200" y="3145978"/>
            <a:ext cx="9144000" cy="387798"/>
          </a:xfrm>
        </p:spPr>
        <p:txBody>
          <a:bodyPr/>
          <a:lstStyle/>
          <a:p>
            <a:r>
              <a:rPr lang="en-US" sz="2800" b="0" dirty="0">
                <a:solidFill>
                  <a:schemeClr val="tx1"/>
                </a:solidFill>
                <a:latin typeface="HelvNeue Light for IBM"/>
              </a:rPr>
              <a:t>Example of Power BI </a:t>
            </a:r>
            <a:r>
              <a:rPr lang="en-US" sz="2800" dirty="0">
                <a:solidFill>
                  <a:schemeClr val="tx1"/>
                </a:solidFill>
                <a:latin typeface="HelvNeue Light for IBM"/>
              </a:rPr>
              <a:t>Licensing Scenario (TBA)</a:t>
            </a:r>
            <a:endParaRPr lang="en-US" sz="2800" b="0" dirty="0">
              <a:solidFill>
                <a:schemeClr val="tx1"/>
              </a:solidFill>
              <a:latin typeface="HelvNeue Light for IBM"/>
            </a:endParaRPr>
          </a:p>
        </p:txBody>
      </p:sp>
    </p:spTree>
    <p:extLst>
      <p:ext uri="{BB962C8B-B14F-4D97-AF65-F5344CB8AC3E}">
        <p14:creationId xmlns:p14="http://schemas.microsoft.com/office/powerpoint/2010/main" val="3837873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C8828-4B2A-495C-8C59-FE12AD9B0593}"/>
              </a:ext>
            </a:extLst>
          </p:cNvPr>
          <p:cNvSpPr>
            <a:spLocks noGrp="1"/>
          </p:cNvSpPr>
          <p:nvPr>
            <p:ph type="title"/>
          </p:nvPr>
        </p:nvSpPr>
        <p:spPr>
          <a:xfrm>
            <a:off x="584200" y="3102889"/>
            <a:ext cx="9144000" cy="430887"/>
          </a:xfrm>
        </p:spPr>
        <p:txBody>
          <a:bodyPr/>
          <a:lstStyle/>
          <a:p>
            <a:r>
              <a:rPr lang="en-US" sz="2800" b="0" dirty="0">
                <a:solidFill>
                  <a:schemeClr val="tx1"/>
                </a:solidFill>
                <a:latin typeface="HelvNeue Light for IBM"/>
              </a:rPr>
              <a:t>Why Power BI?</a:t>
            </a:r>
          </a:p>
        </p:txBody>
      </p:sp>
    </p:spTree>
    <p:extLst>
      <p:ext uri="{BB962C8B-B14F-4D97-AF65-F5344CB8AC3E}">
        <p14:creationId xmlns:p14="http://schemas.microsoft.com/office/powerpoint/2010/main" val="2259659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Faster time to solution and ease of management</a:t>
            </a:r>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61163" y="1160367"/>
            <a:ext cx="9092764" cy="5339923"/>
          </a:xfrm>
          <a:prstGeom prst="rect">
            <a:avLst/>
          </a:prstGeom>
        </p:spPr>
        <p:txBody>
          <a:bodyPr wrap="square">
            <a:spAutoFit/>
          </a:bodyPr>
          <a:lstStyle/>
          <a:p>
            <a:pPr marL="342900" marR="0" lvl="0" indent="-342900">
              <a:spcBef>
                <a:spcPts val="600"/>
              </a:spcBef>
              <a:spcAft>
                <a:spcPts val="600"/>
              </a:spcAft>
              <a:buFont typeface="Symbol" panose="05050102010706020507" pitchFamily="18" charset="2"/>
              <a:buChar char=""/>
            </a:pPr>
            <a:r>
              <a:rPr lang="en-US" sz="2400" dirty="0">
                <a:latin typeface="+mj-lt"/>
                <a:ea typeface="Calibri" panose="020F0502020204030204" pitchFamily="34" charset="0"/>
                <a:cs typeface="Times New Roman" panose="02020603050405020304" pitchFamily="18" charset="0"/>
              </a:rPr>
              <a:t>Power BI is a Software as a Service (SaaS) BI solution</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No need to setup your own hardware</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99.9% uptime SLA</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Grows with your needs for number of users and data volumes</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Ease of maintenance with automatic updates</a:t>
            </a:r>
          </a:p>
          <a:p>
            <a:pPr marL="342900" marR="0" lvl="0" indent="-342900">
              <a:spcBef>
                <a:spcPts val="600"/>
              </a:spcBef>
              <a:spcAft>
                <a:spcPts val="600"/>
              </a:spcAft>
              <a:buFont typeface="Symbol" panose="05050102010706020507" pitchFamily="18" charset="2"/>
              <a:buChar char=""/>
            </a:pPr>
            <a:r>
              <a:rPr lang="en-US" sz="2400" dirty="0">
                <a:latin typeface="+mj-lt"/>
                <a:ea typeface="Calibri" panose="020F0502020204030204" pitchFamily="34" charset="0"/>
                <a:cs typeface="Times New Roman" panose="02020603050405020304" pitchFamily="18" charset="0"/>
              </a:rPr>
              <a:t>Realize the benefits of a SaaS-based BI solution without moving your data to the cloud</a:t>
            </a:r>
          </a:p>
          <a:p>
            <a:pPr marL="342900" marR="0" lvl="0" indent="-342900">
              <a:spcBef>
                <a:spcPts val="600"/>
              </a:spcBef>
              <a:spcAft>
                <a:spcPts val="600"/>
              </a:spcAft>
              <a:buFont typeface="Symbol" panose="05050102010706020507" pitchFamily="18" charset="2"/>
              <a:buChar char=""/>
            </a:pPr>
            <a:r>
              <a:rPr lang="en-US" sz="2400" dirty="0">
                <a:latin typeface="+mj-lt"/>
                <a:ea typeface="Calibri" panose="020F0502020204030204" pitchFamily="34" charset="0"/>
                <a:cs typeface="Times New Roman" panose="02020603050405020304" pitchFamily="18" charset="0"/>
              </a:rPr>
              <a:t>More time to focus on business needs and creating better solutions for end users</a:t>
            </a:r>
          </a:p>
          <a:p>
            <a:pPr marL="342900" marR="0" lvl="0" indent="-342900">
              <a:spcBef>
                <a:spcPts val="600"/>
              </a:spcBef>
              <a:spcAft>
                <a:spcPts val="600"/>
              </a:spcAft>
              <a:buFont typeface="Symbol" panose="05050102010706020507" pitchFamily="18" charset="2"/>
              <a:buChar char=""/>
            </a:pPr>
            <a:r>
              <a:rPr lang="en-US" sz="2400" dirty="0">
                <a:latin typeface="+mj-lt"/>
                <a:ea typeface="Calibri" panose="020F0502020204030204" pitchFamily="34" charset="0"/>
                <a:cs typeface="Times New Roman" panose="02020603050405020304" pitchFamily="18" charset="0"/>
              </a:rPr>
              <a:t>Power BI will meet your security and compliance requirements</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Use Azure Conditional Access policies for secure access</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Manage users, groups, admins (in O365 admin portal)</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View and search audit logs (in O365 Security and Compliance portal)</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View usage metrics</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Specify tenant settings – what features are available in your organization</a:t>
            </a:r>
          </a:p>
        </p:txBody>
      </p:sp>
      <p:sp>
        <p:nvSpPr>
          <p:cNvPr id="65"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 name="Group 2"/>
          <p:cNvGrpSpPr/>
          <p:nvPr/>
        </p:nvGrpSpPr>
        <p:grpSpPr>
          <a:xfrm>
            <a:off x="151322" y="867914"/>
            <a:ext cx="2636411" cy="548640"/>
            <a:chOff x="179032" y="1123407"/>
            <a:chExt cx="2636411" cy="548640"/>
          </a:xfrm>
        </p:grpSpPr>
        <p:sp>
          <p:nvSpPr>
            <p:cNvPr id="6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2" name="Group 1"/>
          <p:cNvGrpSpPr/>
          <p:nvPr/>
        </p:nvGrpSpPr>
        <p:grpSpPr>
          <a:xfrm>
            <a:off x="151322" y="1832204"/>
            <a:ext cx="2636411" cy="548640"/>
            <a:chOff x="212649" y="1959486"/>
            <a:chExt cx="2636411" cy="548640"/>
          </a:xfrm>
        </p:grpSpPr>
        <p:sp>
          <p:nvSpPr>
            <p:cNvPr id="79"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81" name="Group 80"/>
          <p:cNvGrpSpPr/>
          <p:nvPr/>
        </p:nvGrpSpPr>
        <p:grpSpPr>
          <a:xfrm>
            <a:off x="151322" y="2796494"/>
            <a:ext cx="2636411" cy="548640"/>
            <a:chOff x="179032" y="1123407"/>
            <a:chExt cx="2636411" cy="548640"/>
          </a:xfrm>
        </p:grpSpPr>
        <p:sp>
          <p:nvSpPr>
            <p:cNvPr id="82"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84" name="Group 83"/>
          <p:cNvGrpSpPr/>
          <p:nvPr/>
        </p:nvGrpSpPr>
        <p:grpSpPr>
          <a:xfrm>
            <a:off x="151322" y="3760784"/>
            <a:ext cx="2636411" cy="548640"/>
            <a:chOff x="179032" y="1123407"/>
            <a:chExt cx="2636411" cy="548640"/>
          </a:xfrm>
        </p:grpSpPr>
        <p:sp>
          <p:nvSpPr>
            <p:cNvPr id="85"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87" name="Group 86"/>
          <p:cNvGrpSpPr/>
          <p:nvPr/>
        </p:nvGrpSpPr>
        <p:grpSpPr>
          <a:xfrm>
            <a:off x="132176" y="4725074"/>
            <a:ext cx="2655557" cy="548640"/>
            <a:chOff x="159886" y="1123407"/>
            <a:chExt cx="2655557" cy="548640"/>
          </a:xfrm>
        </p:grpSpPr>
        <p:sp>
          <p:nvSpPr>
            <p:cNvPr id="88"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90" name="Group 89"/>
          <p:cNvGrpSpPr/>
          <p:nvPr/>
        </p:nvGrpSpPr>
        <p:grpSpPr>
          <a:xfrm>
            <a:off x="151322" y="5689364"/>
            <a:ext cx="2636411" cy="548640"/>
            <a:chOff x="179032" y="1123407"/>
            <a:chExt cx="2636411" cy="548640"/>
          </a:xfrm>
        </p:grpSpPr>
        <p:sp>
          <p:nvSpPr>
            <p:cNvPr id="91"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93" name="Freeform 92"/>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94" name="Group 93"/>
          <p:cNvGrpSpPr>
            <a:grpSpLocks noChangeAspect="1"/>
          </p:cNvGrpSpPr>
          <p:nvPr/>
        </p:nvGrpSpPr>
        <p:grpSpPr>
          <a:xfrm>
            <a:off x="284268" y="1947738"/>
            <a:ext cx="314004" cy="320040"/>
            <a:chOff x="810855" y="2271601"/>
            <a:chExt cx="457200" cy="465990"/>
          </a:xfrm>
        </p:grpSpPr>
        <p:sp>
          <p:nvSpPr>
            <p:cNvPr id="95"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5"/>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98" name="Group 97"/>
          <p:cNvGrpSpPr>
            <a:grpSpLocks noChangeAspect="1"/>
          </p:cNvGrpSpPr>
          <p:nvPr/>
        </p:nvGrpSpPr>
        <p:grpSpPr>
          <a:xfrm>
            <a:off x="197042" y="2842214"/>
            <a:ext cx="457200" cy="457200"/>
            <a:chOff x="719415" y="3138080"/>
            <a:chExt cx="640080" cy="640080"/>
          </a:xfrm>
        </p:grpSpPr>
        <p:pic>
          <p:nvPicPr>
            <p:cNvPr id="99"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100" name="Picture 99"/>
            <p:cNvPicPr>
              <a:picLocks noChangeAspect="1"/>
            </p:cNvPicPr>
            <p:nvPr/>
          </p:nvPicPr>
          <p:blipFill>
            <a:blip r:embed="rId4"/>
            <a:stretch>
              <a:fillRect/>
            </a:stretch>
          </p:blipFill>
          <p:spPr>
            <a:xfrm flipH="1">
              <a:off x="975955" y="3370303"/>
              <a:ext cx="127000" cy="175846"/>
            </a:xfrm>
            <a:prstGeom prst="rect">
              <a:avLst/>
            </a:prstGeom>
          </p:spPr>
        </p:pic>
      </p:grpSp>
      <p:sp>
        <p:nvSpPr>
          <p:cNvPr id="102"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101"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1464" y="1520549"/>
            <a:ext cx="2816907" cy="5337451"/>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8629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Built-in connectivity to all of your data</a:t>
            </a: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15445" y="1188513"/>
            <a:ext cx="5599212" cy="5493812"/>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Lowered IT investment in ETL infrastructure </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Data from services</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Content packs for SaaS services that you already use</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Growing number of supported SaaS solutions</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Data from databases</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Cloud: Azure SQL Database, Azure SQL Data Warehouse, Spark on HDInsight</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On-premise: SQL Server Analysis Services tabular or multi-dimensional, SQL Server, SAP HANA, Oracle, Teradata (Gateway required)</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Data from your organization</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Content published by others in your org</a:t>
            </a:r>
            <a:endParaRPr lang="en-US" dirty="0">
              <a:latin typeface="+mj-lt"/>
              <a:ea typeface="Calibri" panose="020F0502020204030204" pitchFamily="34" charset="0"/>
              <a:cs typeface="Times New Roman" panose="02020603050405020304" pitchFamily="18" charset="0"/>
            </a:endParaRP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Data from files</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Import data from Excel, Power BI Desktop, or CSV files</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Connect (upload), manage and view Excel in Power BI</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Solution templates</a:t>
            </a:r>
          </a:p>
          <a:p>
            <a:pPr marL="692150" lvl="1" indent="-346075" fontAlgn="base">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Quickly provision end-to-end, enterprise solutions</a:t>
            </a: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2637201"/>
            <a:ext cx="2816907" cy="4220799"/>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787733" cy="87444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5"/>
          <a:stretch>
            <a:fillRect/>
          </a:stretch>
        </p:blipFill>
        <p:spPr>
          <a:xfrm>
            <a:off x="8306041" y="2405174"/>
            <a:ext cx="3657600" cy="2047652"/>
          </a:xfrm>
          <a:prstGeom prst="rect">
            <a:avLst/>
          </a:prstGeom>
          <a:ln>
            <a:solidFill>
              <a:schemeClr val="tx2">
                <a:lumMod val="20000"/>
                <a:lumOff val="80000"/>
              </a:schemeClr>
            </a:solidFill>
          </a:ln>
        </p:spPr>
      </p:pic>
    </p:spTree>
    <p:extLst>
      <p:ext uri="{BB962C8B-B14F-4D97-AF65-F5344CB8AC3E}">
        <p14:creationId xmlns:p14="http://schemas.microsoft.com/office/powerpoint/2010/main" val="1557262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23811" y="9056"/>
            <a:ext cx="9250959"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Create organizational content packs</a:t>
            </a:r>
            <a:endParaRPr lang="en-US" sz="3600" b="1">
              <a:solidFill>
                <a:schemeClr val="tx1"/>
              </a:solidFill>
            </a:endParaRPr>
          </a:p>
          <a:p>
            <a:pPr marL="168275"/>
            <a:endParaRPr lang="en-IN" sz="3600">
              <a:solidFill>
                <a:schemeClr val="tx1"/>
              </a:solidFill>
            </a:endParaRP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2637201"/>
            <a:ext cx="2816907" cy="4220799"/>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787733" cy="87444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a:xfrm>
            <a:off x="2823811" y="1175261"/>
            <a:ext cx="5135013" cy="4308872"/>
          </a:xfrm>
          <a:prstGeom prst="rect">
            <a:avLst/>
          </a:prstGeom>
        </p:spPr>
        <p:txBody>
          <a:bodyPr wrap="square">
            <a:spAutoFit/>
          </a:bodyPr>
          <a:lstStyle/>
          <a:p>
            <a:pPr marL="342900" marR="0" lvl="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IT can work with the business analysts to create content packs for an organization</a:t>
            </a:r>
          </a:p>
          <a:p>
            <a:pPr marL="342900" marR="0" lvl="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Content packs include</a:t>
            </a:r>
          </a:p>
          <a:p>
            <a:pPr marL="800100" lvl="1" indent="-342900">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pre-built dashboards</a:t>
            </a:r>
          </a:p>
          <a:p>
            <a:pPr marL="800100" lvl="1" indent="-342900">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reports</a:t>
            </a:r>
          </a:p>
          <a:p>
            <a:pPr marL="800100" lvl="1" indent="-342900">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pre-defined data models</a:t>
            </a:r>
          </a:p>
          <a:p>
            <a:pPr marL="342900" marR="0" lvl="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IT can focus on providing authoritative datasets to analysts and end users, instead of developing reports</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Sample content packs for industry related scenarios are provided</a:t>
            </a:r>
          </a:p>
          <a:p>
            <a:pPr marL="342900" marR="0" lvl="0" indent="-342900">
              <a:spcBef>
                <a:spcPts val="600"/>
              </a:spcBef>
              <a:spcAft>
                <a:spcPts val="600"/>
              </a:spcAft>
              <a:buFont typeface="Symbol" panose="05050102010706020507" pitchFamily="18" charset="2"/>
              <a:buChar char=""/>
            </a:pPr>
            <a:endParaRPr lang="en-US" sz="2000">
              <a:latin typeface="+mj-lt"/>
              <a:ea typeface="Calibri" panose="020F0502020204030204" pitchFamily="34" charset="0"/>
              <a:cs typeface="Times New Roman" panose="02020603050405020304" pitchFamily="18" charset="0"/>
            </a:endParaRPr>
          </a:p>
        </p:txBody>
      </p:sp>
      <p:sp>
        <p:nvSpPr>
          <p:cNvPr id="11" name="TextBox 10"/>
          <p:cNvSpPr txBox="1"/>
          <p:nvPr/>
        </p:nvSpPr>
        <p:spPr>
          <a:xfrm>
            <a:off x="8746447" y="2551165"/>
            <a:ext cx="818550"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a:solidFill>
                  <a:schemeClr val="bg1"/>
                </a:solidFill>
              </a:rPr>
              <a:t>Global Sales</a:t>
            </a:r>
          </a:p>
        </p:txBody>
      </p:sp>
      <p:pic>
        <p:nvPicPr>
          <p:cNvPr id="66" name="Picture 65"/>
          <p:cNvPicPr>
            <a:picLocks noChangeAspect="1"/>
          </p:cNvPicPr>
          <p:nvPr/>
        </p:nvPicPr>
        <p:blipFill>
          <a:blip r:embed="rId5"/>
          <a:stretch>
            <a:fillRect/>
          </a:stretch>
        </p:blipFill>
        <p:spPr>
          <a:xfrm>
            <a:off x="8209109" y="1221765"/>
            <a:ext cx="3433191" cy="4256128"/>
          </a:xfrm>
          <a:prstGeom prst="rect">
            <a:avLst/>
          </a:prstGeom>
          <a:ln>
            <a:solidFill>
              <a:schemeClr val="bg2"/>
            </a:solidFill>
          </a:ln>
          <a:effectLst/>
        </p:spPr>
      </p:pic>
    </p:spTree>
    <p:extLst>
      <p:ext uri="{BB962C8B-B14F-4D97-AF65-F5344CB8AC3E}">
        <p14:creationId xmlns:p14="http://schemas.microsoft.com/office/powerpoint/2010/main" val="2279832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spc="0">
                <a:ln>
                  <a:noFill/>
                </a:ln>
                <a:solidFill>
                  <a:srgbClr val="000000"/>
                </a:solidFill>
                <a:cs typeface="+mn-cs"/>
              </a:rPr>
              <a:t>Get instant value from your cloud data sources</a:t>
            </a:r>
            <a:endParaRPr lang="en-US" sz="3600">
              <a:solidFill>
                <a:schemeClr val="tx1"/>
              </a:solidFill>
            </a:endParaRP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52858" y="1188513"/>
            <a:ext cx="4551437" cy="4724370"/>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No need to build connectors or develop data extraction processes for your SaaS solutions</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Business can quickly start with solution-specific content packs which include </a:t>
            </a:r>
          </a:p>
          <a:p>
            <a:pPr marL="800100" lvl="1" indent="-342900">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pre-configured dashboards</a:t>
            </a:r>
          </a:p>
          <a:p>
            <a:pPr marL="800100" lvl="1" indent="-342900">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reports</a:t>
            </a:r>
          </a:p>
          <a:p>
            <a:pPr marL="800100" lvl="1" indent="-342900">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data models</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Users can explore data with fast data processing</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Automatic data refresh is built-in</a:t>
            </a:r>
          </a:p>
          <a:p>
            <a:pPr marL="342900" indent="-342900">
              <a:lnSpc>
                <a:spcPct val="150000"/>
              </a:lnSpc>
              <a:spcBef>
                <a:spcPts val="600"/>
              </a:spcBef>
              <a:spcAft>
                <a:spcPts val="600"/>
              </a:spcAft>
              <a:buFont typeface="Symbol" panose="05050102010706020507" pitchFamily="18" charset="2"/>
              <a:buChar char=""/>
            </a:pPr>
            <a:endParaRPr lang="en-US">
              <a:latin typeface="+mj-lt"/>
              <a:ea typeface="Calibri" panose="020F0502020204030204" pitchFamily="34" charset="0"/>
              <a:cs typeface="Times New Roman" panose="02020603050405020304" pitchFamily="18" charset="0"/>
            </a:endParaRP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2637201"/>
            <a:ext cx="2816907" cy="4220799"/>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787733" cy="87444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a:xfrm>
            <a:off x="7425897" y="6238004"/>
            <a:ext cx="4766103" cy="307777"/>
          </a:xfrm>
          <a:prstGeom prst="rect">
            <a:avLst/>
          </a:prstGeom>
        </p:spPr>
        <p:txBody>
          <a:bodyPr wrap="square">
            <a:spAutoFit/>
          </a:bodyPr>
          <a:lstStyle/>
          <a:p>
            <a:pPr fontAlgn="base">
              <a:spcBef>
                <a:spcPts val="600"/>
              </a:spcBef>
              <a:spcAft>
                <a:spcPts val="600"/>
              </a:spcAft>
            </a:pPr>
            <a:r>
              <a:rPr lang="en-US" sz="1400">
                <a:solidFill>
                  <a:schemeClr val="bg2">
                    <a:lumMod val="75000"/>
                  </a:schemeClr>
                </a:solidFill>
              </a:rPr>
              <a:t>Please refer to powerbi.com</a:t>
            </a:r>
            <a:r>
              <a:rPr lang="en-US" sz="1400">
                <a:solidFill>
                  <a:schemeClr val="bg2">
                    <a:lumMod val="75000"/>
                  </a:schemeClr>
                </a:solidFill>
                <a:hlinkClick r:id="rId5"/>
              </a:rPr>
              <a:t> </a:t>
            </a:r>
            <a:r>
              <a:rPr lang="en-US" sz="1400">
                <a:solidFill>
                  <a:schemeClr val="bg2">
                    <a:lumMod val="75000"/>
                  </a:schemeClr>
                </a:solidFill>
              </a:rPr>
              <a:t>for latest list of SaaS partners</a:t>
            </a:r>
            <a:endParaRPr lang="en-US" sz="1400">
              <a:solidFill>
                <a:schemeClr val="bg2">
                  <a:lumMod val="75000"/>
                </a:schemeClr>
              </a:solidFill>
              <a:ea typeface="Calibri" panose="020F0502020204030204" pitchFamily="34" charset="0"/>
              <a:cs typeface="Times New Roman" panose="02020603050405020304" pitchFamily="18" charset="0"/>
            </a:endParaRPr>
          </a:p>
        </p:txBody>
      </p:sp>
      <p:pic>
        <p:nvPicPr>
          <p:cNvPr id="66" name="Picture 65"/>
          <p:cNvPicPr>
            <a:picLocks noChangeAspect="1"/>
          </p:cNvPicPr>
          <p:nvPr/>
        </p:nvPicPr>
        <p:blipFill>
          <a:blip r:embed="rId6"/>
          <a:stretch>
            <a:fillRect/>
          </a:stretch>
        </p:blipFill>
        <p:spPr>
          <a:xfrm>
            <a:off x="7751548" y="2141091"/>
            <a:ext cx="4114800" cy="2242606"/>
          </a:xfrm>
          <a:prstGeom prst="rect">
            <a:avLst/>
          </a:prstGeom>
          <a:ln>
            <a:solidFill>
              <a:schemeClr val="tx2">
                <a:lumMod val="20000"/>
                <a:lumOff val="80000"/>
              </a:schemeClr>
            </a:solidFill>
          </a:ln>
        </p:spPr>
      </p:pic>
    </p:spTree>
    <p:extLst>
      <p:ext uri="{BB962C8B-B14F-4D97-AF65-F5344CB8AC3E}">
        <p14:creationId xmlns:p14="http://schemas.microsoft.com/office/powerpoint/2010/main" val="2525287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6"/>
                                        </p:tgtEl>
                                      </p:cBhvr>
                                    </p:animEffect>
                                    <p:set>
                                      <p:cBhvr>
                                        <p:cTn id="12"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rgbClr val="000000"/>
                </a:solidFill>
              </a:rPr>
              <a:t>Consume structured/unstructured data using other Azure services</a:t>
            </a:r>
          </a:p>
          <a:p>
            <a:pPr marL="168275"/>
            <a:endParaRPr lang="en-US" sz="3600">
              <a:solidFill>
                <a:schemeClr val="tx1"/>
              </a:solidFill>
            </a:endParaRPr>
          </a:p>
          <a:p>
            <a:pPr marL="168275"/>
            <a:endParaRPr lang="en-US" sz="3600" b="1">
              <a:solidFill>
                <a:schemeClr val="tx1"/>
              </a:solidFill>
            </a:endParaRPr>
          </a:p>
          <a:p>
            <a:pPr marL="168275"/>
            <a:endParaRPr lang="en-IN" sz="3600">
              <a:solidFill>
                <a:schemeClr val="tx1"/>
              </a:solidFill>
            </a:endParaRP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2637201"/>
            <a:ext cx="2816907" cy="4220799"/>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815443" cy="87444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a:xfrm>
            <a:off x="2878466" y="1175261"/>
            <a:ext cx="5542877" cy="3600986"/>
          </a:xfrm>
          <a:prstGeom prst="rect">
            <a:avLst/>
          </a:prstGeom>
        </p:spPr>
        <p:txBody>
          <a:bodyPr wrap="square">
            <a:spAutoFit/>
          </a:bodyPr>
          <a:lstStyle/>
          <a:p>
            <a:pPr marL="342900" marR="0" lvl="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Connect directly to data from Azure services, including</a:t>
            </a:r>
          </a:p>
          <a:p>
            <a:pPr marL="800100" lvl="1" indent="-342900">
              <a:buFont typeface="Courier New" panose="02070309020205020404" pitchFamily="49" charset="0"/>
              <a:buChar char="o"/>
            </a:pPr>
            <a:r>
              <a:rPr lang="en-US" sz="1600">
                <a:latin typeface="+mj-lt"/>
                <a:ea typeface="Calibri" panose="020F0502020204030204" pitchFamily="34" charset="0"/>
                <a:cs typeface="Times New Roman" panose="02020603050405020304" pitchFamily="18" charset="0"/>
              </a:rPr>
              <a:t>Azure SQL Database</a:t>
            </a:r>
          </a:p>
          <a:p>
            <a:pPr marL="800100" lvl="1" indent="-342900">
              <a:buFont typeface="Courier New" panose="02070309020205020404" pitchFamily="49" charset="0"/>
              <a:buChar char="o"/>
            </a:pPr>
            <a:r>
              <a:rPr lang="en-US" sz="1600">
                <a:latin typeface="+mj-lt"/>
                <a:ea typeface="Calibri" panose="020F0502020204030204" pitchFamily="34" charset="0"/>
                <a:cs typeface="Times New Roman" panose="02020603050405020304" pitchFamily="18" charset="0"/>
              </a:rPr>
              <a:t>Azure SQL Data Warehouse</a:t>
            </a:r>
          </a:p>
          <a:p>
            <a:pPr marL="800100" lvl="1" indent="-342900">
              <a:buFont typeface="Courier New" panose="02070309020205020404" pitchFamily="49" charset="0"/>
              <a:buChar char="o"/>
            </a:pPr>
            <a:r>
              <a:rPr lang="en-US" sz="1600">
                <a:latin typeface="+mj-lt"/>
                <a:ea typeface="Calibri" panose="020F0502020204030204" pitchFamily="34" charset="0"/>
                <a:cs typeface="Times New Roman" panose="02020603050405020304" pitchFamily="18" charset="0"/>
              </a:rPr>
              <a:t>Spark on HDInsight</a:t>
            </a:r>
          </a:p>
          <a:p>
            <a:pPr marL="342900" marR="0" lvl="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Push live, streaming data from Azure Stream Analytics with built-in destination for Power BI for real-time dashboards at any scale</a:t>
            </a:r>
          </a:p>
          <a:p>
            <a:pPr marL="342900" marR="0" lvl="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Integration with other Azure services, including Azure ML, opens up new scenarios, without writing thousands of lines of code</a:t>
            </a:r>
          </a:p>
        </p:txBody>
      </p:sp>
      <p:sp>
        <p:nvSpPr>
          <p:cNvPr id="65" name="Rectangle 64"/>
          <p:cNvSpPr/>
          <p:nvPr/>
        </p:nvSpPr>
        <p:spPr bwMode="auto">
          <a:xfrm>
            <a:off x="8541694" y="1557251"/>
            <a:ext cx="3242256" cy="4308956"/>
          </a:xfrm>
          <a:prstGeom prst="rect">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9856978" y="4751760"/>
            <a:ext cx="943424" cy="756782"/>
            <a:chOff x="10233165" y="3488430"/>
            <a:chExt cx="943424" cy="756782"/>
          </a:xfrm>
        </p:grpSpPr>
        <p:pic>
          <p:nvPicPr>
            <p:cNvPr id="67" name="Picture 6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476277" y="3488430"/>
              <a:ext cx="457200" cy="457200"/>
            </a:xfrm>
            <a:prstGeom prst="rect">
              <a:avLst/>
            </a:prstGeom>
          </p:spPr>
        </p:pic>
        <p:sp>
          <p:nvSpPr>
            <p:cNvPr id="72" name="TextBox 71"/>
            <p:cNvSpPr txBox="1"/>
            <p:nvPr/>
          </p:nvSpPr>
          <p:spPr>
            <a:xfrm>
              <a:off x="10233165" y="3811247"/>
              <a:ext cx="943424" cy="433965"/>
            </a:xfrm>
            <a:prstGeom prst="rect">
              <a:avLst/>
            </a:prstGeom>
            <a:noFill/>
          </p:spPr>
          <p:txBody>
            <a:bodyPr wrap="square" lIns="182880" tIns="146304" rIns="182880" bIns="146304" rtlCol="0">
              <a:spAutoFit/>
            </a:bodyPr>
            <a:lstStyle/>
            <a:p>
              <a:pPr>
                <a:lnSpc>
                  <a:spcPct val="90000"/>
                </a:lnSpc>
                <a:spcAft>
                  <a:spcPts val="600"/>
                </a:spcAft>
              </a:pPr>
              <a:r>
                <a:rPr lang="en-US" sz="1000"/>
                <a:t>HDInsight</a:t>
              </a:r>
            </a:p>
          </p:txBody>
        </p:sp>
      </p:grpSp>
      <p:grpSp>
        <p:nvGrpSpPr>
          <p:cNvPr id="75" name="Group 74"/>
          <p:cNvGrpSpPr/>
          <p:nvPr/>
        </p:nvGrpSpPr>
        <p:grpSpPr>
          <a:xfrm>
            <a:off x="8684240" y="3735604"/>
            <a:ext cx="943424" cy="786554"/>
            <a:chOff x="8600989" y="2320219"/>
            <a:chExt cx="943424" cy="786554"/>
          </a:xfrm>
        </p:grpSpPr>
        <p:pic>
          <p:nvPicPr>
            <p:cNvPr id="76" name="Picture 7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844101" y="2320219"/>
              <a:ext cx="457200" cy="457200"/>
            </a:xfrm>
            <a:prstGeom prst="rect">
              <a:avLst/>
            </a:prstGeom>
          </p:spPr>
        </p:pic>
        <p:sp>
          <p:nvSpPr>
            <p:cNvPr id="77" name="TextBox 76"/>
            <p:cNvSpPr txBox="1"/>
            <p:nvPr/>
          </p:nvSpPr>
          <p:spPr>
            <a:xfrm>
              <a:off x="8600989" y="2672808"/>
              <a:ext cx="943424"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a:t>Storage</a:t>
              </a:r>
            </a:p>
          </p:txBody>
        </p:sp>
      </p:grpSp>
      <p:grpSp>
        <p:nvGrpSpPr>
          <p:cNvPr id="78" name="Group 77"/>
          <p:cNvGrpSpPr/>
          <p:nvPr/>
        </p:nvGrpSpPr>
        <p:grpSpPr>
          <a:xfrm>
            <a:off x="9850497" y="1846951"/>
            <a:ext cx="943424" cy="950812"/>
            <a:chOff x="10610076" y="2020001"/>
            <a:chExt cx="943424" cy="950812"/>
          </a:xfrm>
        </p:grpSpPr>
        <p:pic>
          <p:nvPicPr>
            <p:cNvPr id="79" name="Picture 7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0853188" y="2020001"/>
              <a:ext cx="457200" cy="457200"/>
            </a:xfrm>
            <a:prstGeom prst="rect">
              <a:avLst/>
            </a:prstGeom>
          </p:spPr>
        </p:pic>
        <p:sp>
          <p:nvSpPr>
            <p:cNvPr id="80" name="TextBox 79"/>
            <p:cNvSpPr txBox="1"/>
            <p:nvPr/>
          </p:nvSpPr>
          <p:spPr>
            <a:xfrm>
              <a:off x="10610076" y="2398349"/>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a:t>Event Hubs</a:t>
              </a:r>
            </a:p>
          </p:txBody>
        </p:sp>
      </p:grpSp>
      <p:grpSp>
        <p:nvGrpSpPr>
          <p:cNvPr id="104" name="Group 103"/>
          <p:cNvGrpSpPr/>
          <p:nvPr/>
        </p:nvGrpSpPr>
        <p:grpSpPr>
          <a:xfrm>
            <a:off x="8652707" y="2759970"/>
            <a:ext cx="943424" cy="948116"/>
            <a:chOff x="9002661" y="3227014"/>
            <a:chExt cx="943424" cy="948116"/>
          </a:xfrm>
        </p:grpSpPr>
        <p:pic>
          <p:nvPicPr>
            <p:cNvPr id="105" name="Picture 104"/>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234246" y="3227014"/>
              <a:ext cx="457200" cy="457200"/>
            </a:xfrm>
            <a:prstGeom prst="rect">
              <a:avLst/>
            </a:prstGeom>
          </p:spPr>
        </p:pic>
        <p:sp>
          <p:nvSpPr>
            <p:cNvPr id="106" name="TextBox 105"/>
            <p:cNvSpPr txBox="1"/>
            <p:nvPr/>
          </p:nvSpPr>
          <p:spPr>
            <a:xfrm>
              <a:off x="9002661" y="3602666"/>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a:t>Machine Learning</a:t>
              </a:r>
            </a:p>
          </p:txBody>
        </p:sp>
      </p:grpSp>
      <p:grpSp>
        <p:nvGrpSpPr>
          <p:cNvPr id="107" name="Group 106"/>
          <p:cNvGrpSpPr/>
          <p:nvPr/>
        </p:nvGrpSpPr>
        <p:grpSpPr>
          <a:xfrm>
            <a:off x="9119823" y="4344290"/>
            <a:ext cx="1015682" cy="842205"/>
            <a:chOff x="10601932" y="1930074"/>
            <a:chExt cx="1015682" cy="842205"/>
          </a:xfrm>
        </p:grpSpPr>
        <p:pic>
          <p:nvPicPr>
            <p:cNvPr id="108" name="Picture 107"/>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866422" y="1930074"/>
              <a:ext cx="457200" cy="457200"/>
            </a:xfrm>
            <a:prstGeom prst="rect">
              <a:avLst/>
            </a:prstGeom>
          </p:spPr>
        </p:pic>
        <p:sp>
          <p:nvSpPr>
            <p:cNvPr id="109" name="TextBox 108"/>
            <p:cNvSpPr txBox="1"/>
            <p:nvPr/>
          </p:nvSpPr>
          <p:spPr>
            <a:xfrm>
              <a:off x="10601932" y="2338314"/>
              <a:ext cx="1015682"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a:t>SQL Server</a:t>
              </a:r>
            </a:p>
          </p:txBody>
        </p:sp>
      </p:grpSp>
      <p:grpSp>
        <p:nvGrpSpPr>
          <p:cNvPr id="110" name="Group 109"/>
          <p:cNvGrpSpPr/>
          <p:nvPr/>
        </p:nvGrpSpPr>
        <p:grpSpPr>
          <a:xfrm>
            <a:off x="9124419" y="1941060"/>
            <a:ext cx="943424" cy="887242"/>
            <a:chOff x="9002242" y="1575399"/>
            <a:chExt cx="943424" cy="887242"/>
          </a:xfrm>
        </p:grpSpPr>
        <p:pic>
          <p:nvPicPr>
            <p:cNvPr id="111" name="Picture 110"/>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9245773" y="1575399"/>
              <a:ext cx="457200" cy="457200"/>
            </a:xfrm>
            <a:prstGeom prst="rect">
              <a:avLst/>
            </a:prstGeom>
          </p:spPr>
        </p:pic>
        <p:sp>
          <p:nvSpPr>
            <p:cNvPr id="112" name="TextBox 111"/>
            <p:cNvSpPr txBox="1"/>
            <p:nvPr/>
          </p:nvSpPr>
          <p:spPr>
            <a:xfrm>
              <a:off x="9002242" y="1890177"/>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a:t>Stream Analytics</a:t>
              </a:r>
            </a:p>
          </p:txBody>
        </p:sp>
      </p:grpSp>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78271" y="3228912"/>
            <a:ext cx="640080" cy="674100"/>
          </a:xfrm>
          <a:prstGeom prst="rect">
            <a:avLst/>
          </a:prstGeom>
        </p:spPr>
      </p:pic>
      <p:sp>
        <p:nvSpPr>
          <p:cNvPr id="114" name="TextBox 113"/>
          <p:cNvSpPr txBox="1"/>
          <p:nvPr/>
        </p:nvSpPr>
        <p:spPr>
          <a:xfrm>
            <a:off x="10388654" y="3778425"/>
            <a:ext cx="1087964"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a:t>Power BI</a:t>
            </a:r>
          </a:p>
        </p:txBody>
      </p:sp>
      <p:cxnSp>
        <p:nvCxnSpPr>
          <p:cNvPr id="115" name="Straight Arrow Connector 114"/>
          <p:cNvCxnSpPr/>
          <p:nvPr/>
        </p:nvCxnSpPr>
        <p:spPr>
          <a:xfrm>
            <a:off x="10067843" y="2759970"/>
            <a:ext cx="267392" cy="29870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9627664" y="3614383"/>
            <a:ext cx="541705" cy="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10093609" y="4192804"/>
            <a:ext cx="295045" cy="35739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878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Parallelogram 164"/>
          <p:cNvSpPr/>
          <p:nvPr/>
        </p:nvSpPr>
        <p:spPr bwMode="auto">
          <a:xfrm>
            <a:off x="-32539" y="172662"/>
            <a:ext cx="7771985" cy="1089978"/>
          </a:xfrm>
          <a:custGeom>
            <a:avLst/>
            <a:gdLst>
              <a:gd name="connsiteX0" fmla="*/ 0 w 6521918"/>
              <a:gd name="connsiteY0" fmla="*/ 1062028 h 1062028"/>
              <a:gd name="connsiteX1" fmla="*/ 608383 w 6521918"/>
              <a:gd name="connsiteY1" fmla="*/ 0 h 1062028"/>
              <a:gd name="connsiteX2" fmla="*/ 6521918 w 6521918"/>
              <a:gd name="connsiteY2" fmla="*/ 0 h 1062028"/>
              <a:gd name="connsiteX3" fmla="*/ 5913535 w 6521918"/>
              <a:gd name="connsiteY3" fmla="*/ 1062028 h 1062028"/>
              <a:gd name="connsiteX4" fmla="*/ 0 w 6521918"/>
              <a:gd name="connsiteY4" fmla="*/ 1062028 h 1062028"/>
              <a:gd name="connsiteX0" fmla="*/ 34168 w 5913535"/>
              <a:gd name="connsiteY0" fmla="*/ 1074384 h 1074384"/>
              <a:gd name="connsiteX1" fmla="*/ 0 w 5913535"/>
              <a:gd name="connsiteY1" fmla="*/ 0 h 1074384"/>
              <a:gd name="connsiteX2" fmla="*/ 5913535 w 5913535"/>
              <a:gd name="connsiteY2" fmla="*/ 0 h 1074384"/>
              <a:gd name="connsiteX3" fmla="*/ 5305152 w 5913535"/>
              <a:gd name="connsiteY3" fmla="*/ 1062028 h 1074384"/>
              <a:gd name="connsiteX4" fmla="*/ 34168 w 5913535"/>
              <a:gd name="connsiteY4" fmla="*/ 1074384 h 1074384"/>
              <a:gd name="connsiteX0" fmla="*/ 9455 w 5888822"/>
              <a:gd name="connsiteY0" fmla="*/ 1074384 h 1074384"/>
              <a:gd name="connsiteX1" fmla="*/ 0 w 5888822"/>
              <a:gd name="connsiteY1" fmla="*/ 0 h 1074384"/>
              <a:gd name="connsiteX2" fmla="*/ 5888822 w 5888822"/>
              <a:gd name="connsiteY2" fmla="*/ 0 h 1074384"/>
              <a:gd name="connsiteX3" fmla="*/ 5280439 w 5888822"/>
              <a:gd name="connsiteY3" fmla="*/ 1062028 h 1074384"/>
              <a:gd name="connsiteX4" fmla="*/ 9455 w 5888822"/>
              <a:gd name="connsiteY4" fmla="*/ 1074384 h 1074384"/>
              <a:gd name="connsiteX0" fmla="*/ 1880296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1880296 w 7759663"/>
              <a:gd name="connsiteY4" fmla="*/ 1084519 h 1084519"/>
              <a:gd name="connsiteX0" fmla="*/ 9455 w 7759663"/>
              <a:gd name="connsiteY0" fmla="*/ 1084519 h 1084519"/>
              <a:gd name="connsiteX1" fmla="*/ 0 w 7759663"/>
              <a:gd name="connsiteY1" fmla="*/ 0 h 1084519"/>
              <a:gd name="connsiteX2" fmla="*/ 7759663 w 7759663"/>
              <a:gd name="connsiteY2" fmla="*/ 10135 h 1084519"/>
              <a:gd name="connsiteX3" fmla="*/ 7151280 w 7759663"/>
              <a:gd name="connsiteY3" fmla="*/ 1072163 h 1084519"/>
              <a:gd name="connsiteX4" fmla="*/ 9455 w 7759663"/>
              <a:gd name="connsiteY4" fmla="*/ 1084519 h 1084519"/>
              <a:gd name="connsiteX0" fmla="*/ 177621 w 7927829"/>
              <a:gd name="connsiteY0" fmla="*/ 1084519 h 1084519"/>
              <a:gd name="connsiteX1" fmla="*/ 0 w 7927829"/>
              <a:gd name="connsiteY1" fmla="*/ 0 h 1084519"/>
              <a:gd name="connsiteX2" fmla="*/ 7927829 w 7927829"/>
              <a:gd name="connsiteY2" fmla="*/ 10135 h 1084519"/>
              <a:gd name="connsiteX3" fmla="*/ 7319446 w 7927829"/>
              <a:gd name="connsiteY3" fmla="*/ 1072163 h 1084519"/>
              <a:gd name="connsiteX4" fmla="*/ 177621 w 7927829"/>
              <a:gd name="connsiteY4" fmla="*/ 1084519 h 1084519"/>
              <a:gd name="connsiteX0" fmla="*/ 30476 w 7927829"/>
              <a:gd name="connsiteY0" fmla="*/ 1064248 h 1072163"/>
              <a:gd name="connsiteX1" fmla="*/ 0 w 7927829"/>
              <a:gd name="connsiteY1" fmla="*/ 0 h 1072163"/>
              <a:gd name="connsiteX2" fmla="*/ 7927829 w 7927829"/>
              <a:gd name="connsiteY2" fmla="*/ 10135 h 1072163"/>
              <a:gd name="connsiteX3" fmla="*/ 7319446 w 7927829"/>
              <a:gd name="connsiteY3" fmla="*/ 1072163 h 1072163"/>
              <a:gd name="connsiteX4" fmla="*/ 30476 w 7927829"/>
              <a:gd name="connsiteY4" fmla="*/ 1064248 h 1072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7829" h="1072163">
                <a:moveTo>
                  <a:pt x="30476" y="1064248"/>
                </a:moveTo>
                <a:cubicBezTo>
                  <a:pt x="27324" y="706120"/>
                  <a:pt x="3152" y="358128"/>
                  <a:pt x="0" y="0"/>
                </a:cubicBezTo>
                <a:lnTo>
                  <a:pt x="7927829" y="10135"/>
                </a:lnTo>
                <a:lnTo>
                  <a:pt x="7319446" y="1072163"/>
                </a:lnTo>
                <a:lnTo>
                  <a:pt x="30476" y="1064248"/>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280644" y="399261"/>
            <a:ext cx="7145617" cy="673477"/>
          </a:xfrm>
          <a:prstGeom prst="rect">
            <a:avLst/>
          </a:prstGeom>
          <a:noFill/>
        </p:spPr>
        <p:txBody>
          <a:bodyPr wrap="square" lIns="143428" tIns="89642" rIns="143428" bIns="89642" rtlCol="0">
            <a:spAutoFit/>
          </a:bodyPr>
          <a:lstStyle/>
          <a:p>
            <a:pPr marL="0" marR="0" lvl="0" indent="0" algn="l" defTabSz="1218519"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Corbel" panose="020B0503020204020204" pitchFamily="34" charset="0"/>
                <a:cs typeface="Segoe UI" panose="020B0502040204020203" pitchFamily="34" charset="0"/>
              </a:rPr>
              <a:t>Meet me</a:t>
            </a:r>
          </a:p>
        </p:txBody>
      </p:sp>
      <p:sp>
        <p:nvSpPr>
          <p:cNvPr id="23" name="TextBox 22">
            <a:extLst>
              <a:ext uri="{FF2B5EF4-FFF2-40B4-BE49-F238E27FC236}">
                <a16:creationId xmlns:a16="http://schemas.microsoft.com/office/drawing/2014/main" id="{D214F6FF-902A-4173-A950-AFC083CBE57E}"/>
              </a:ext>
            </a:extLst>
          </p:cNvPr>
          <p:cNvSpPr txBox="1"/>
          <p:nvPr/>
        </p:nvSpPr>
        <p:spPr>
          <a:xfrm>
            <a:off x="267586" y="1645114"/>
            <a:ext cx="7966843" cy="481362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strike="noStrike" kern="1200" cap="none" spc="0" normalizeH="0" baseline="0" noProof="0" dirty="0">
                <a:ln>
                  <a:noFill/>
                </a:ln>
                <a:solidFill>
                  <a:schemeClr val="bg2">
                    <a:lumMod val="10000"/>
                  </a:schemeClr>
                </a:solidFill>
                <a:effectLst/>
                <a:uLnTx/>
                <a:uFillTx/>
                <a:latin typeface="Corbel" panose="020B0503020204020204" pitchFamily="34" charset="0"/>
              </a:rPr>
              <a:t>Kyle Akepanidtaworn</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2000" b="1" dirty="0">
                <a:solidFill>
                  <a:schemeClr val="bg2">
                    <a:lumMod val="10000"/>
                  </a:schemeClr>
                </a:solidFill>
                <a:latin typeface="Corbel" panose="020B0503020204020204" pitchFamily="34" charset="0"/>
              </a:rPr>
              <a:t>Global Cloud Solution Architect</a:t>
            </a:r>
            <a:r>
              <a:rPr lang="en-US" sz="2000" b="1" noProof="0" dirty="0">
                <a:solidFill>
                  <a:schemeClr val="bg2">
                    <a:lumMod val="10000"/>
                  </a:schemeClr>
                </a:solidFill>
                <a:latin typeface="Corbel" panose="020B0503020204020204" pitchFamily="34" charset="0"/>
              </a:rPr>
              <a:t>, Microsoft</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dirty="0">
                <a:solidFill>
                  <a:schemeClr val="bg2">
                    <a:lumMod val="10000"/>
                  </a:schemeClr>
                </a:solidFill>
                <a:latin typeface="Corbel" panose="020B0503020204020204" pitchFamily="34" charset="0"/>
              </a:rPr>
              <a:t>35+ professional certifications across Microsoft, IBM, Tableau, INSEAD</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dirty="0">
                <a:solidFill>
                  <a:schemeClr val="bg2">
                    <a:lumMod val="10000"/>
                  </a:schemeClr>
                </a:solidFill>
                <a:latin typeface="Corbel" panose="020B0503020204020204" pitchFamily="34" charset="0"/>
              </a:rPr>
              <a:t>Coach for Knowledge Mining and Azure Cognitive Search</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dirty="0">
                <a:solidFill>
                  <a:schemeClr val="bg2">
                    <a:lumMod val="10000"/>
                  </a:schemeClr>
                </a:solidFill>
                <a:latin typeface="Corbel" panose="020B0503020204020204" pitchFamily="34" charset="0"/>
              </a:rPr>
              <a:t>Coach for Modern Data Warehousing on  Azure</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dirty="0">
                <a:solidFill>
                  <a:schemeClr val="bg2">
                    <a:lumMod val="10000"/>
                  </a:schemeClr>
                </a:solidFill>
                <a:latin typeface="Corbel" panose="020B0503020204020204" pitchFamily="34" charset="0"/>
              </a:rPr>
              <a:t>Azure for SAP Workloads</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dirty="0">
                <a:solidFill>
                  <a:schemeClr val="bg2">
                    <a:lumMod val="10000"/>
                  </a:schemeClr>
                </a:solidFill>
                <a:latin typeface="Corbel" panose="020B0503020204020204" pitchFamily="34" charset="0"/>
              </a:rPr>
              <a:t>MCSA: BI Reporting Certified 2020</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dirty="0">
                <a:solidFill>
                  <a:schemeClr val="bg2">
                    <a:lumMod val="10000"/>
                  </a:schemeClr>
                </a:solidFill>
                <a:latin typeface="Corbel" panose="020B0503020204020204" pitchFamily="34" charset="0"/>
              </a:rPr>
              <a:t>Microsoft-INSEAD AI Business School</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dirty="0">
                <a:solidFill>
                  <a:schemeClr val="bg2">
                    <a:lumMod val="10000"/>
                  </a:schemeClr>
                </a:solidFill>
                <a:latin typeface="Corbel" panose="020B0503020204020204" pitchFamily="34" charset="0"/>
              </a:rPr>
              <a:t>Certified Data Analyst, Data Scientist, Data Engineer, and AI Engineer</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dirty="0">
                <a:solidFill>
                  <a:schemeClr val="bg2">
                    <a:lumMod val="10000"/>
                  </a:schemeClr>
                </a:solidFill>
                <a:latin typeface="Corbel" panose="020B0503020204020204" pitchFamily="34" charset="0"/>
              </a:rPr>
              <a:t>Tableau Data Steward, Tableau Data Scientist, Tableau Developer</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dirty="0">
                <a:solidFill>
                  <a:schemeClr val="bg2">
                    <a:lumMod val="10000"/>
                  </a:schemeClr>
                </a:solidFill>
                <a:latin typeface="Corbel" panose="020B0503020204020204" pitchFamily="34" charset="0"/>
              </a:rPr>
              <a:t>IBM Data Science Methodologies</a:t>
            </a:r>
          </a:p>
          <a:p>
            <a:pPr marL="0" marR="0" lvl="0" indent="0" algn="l" defTabSz="914400" rtl="0" eaLnBrk="1" fontAlgn="auto" latinLnBrk="0" hangingPunct="1">
              <a:lnSpc>
                <a:spcPct val="90000"/>
              </a:lnSpc>
              <a:spcBef>
                <a:spcPts val="0"/>
              </a:spcBef>
              <a:spcAft>
                <a:spcPts val="600"/>
              </a:spcAft>
              <a:buClrTx/>
              <a:buSzTx/>
              <a:buFontTx/>
              <a:buNone/>
              <a:tabLst/>
              <a:defRPr/>
            </a:pPr>
            <a:endParaRPr lang="en-US" sz="2400" b="1" dirty="0">
              <a:solidFill>
                <a:schemeClr val="bg2">
                  <a:lumMod val="10000"/>
                </a:schemeClr>
              </a:solidFill>
              <a:latin typeface="Corbel" panose="020B0503020204020204"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lang="en-US" b="1" dirty="0">
                <a:solidFill>
                  <a:schemeClr val="bg2">
                    <a:lumMod val="10000"/>
                  </a:schemeClr>
                </a:solidFill>
                <a:latin typeface="Corbel" panose="020B0503020204020204" pitchFamily="34" charset="0"/>
              </a:rPr>
              <a:t>Email: </a:t>
            </a:r>
            <a:r>
              <a:rPr lang="en-US" dirty="0">
                <a:solidFill>
                  <a:schemeClr val="bg2">
                    <a:lumMod val="10000"/>
                  </a:schemeClr>
                </a:solidFill>
                <a:latin typeface="Corbel" panose="020B0503020204020204" pitchFamily="34" charset="0"/>
                <a:hlinkClick r:id="rId3"/>
              </a:rPr>
              <a:t>koakepan@micrsoft.com</a:t>
            </a:r>
            <a:r>
              <a:rPr lang="en-US" dirty="0">
                <a:solidFill>
                  <a:schemeClr val="bg2">
                    <a:lumMod val="10000"/>
                  </a:schemeClr>
                </a:solidFill>
                <a:latin typeface="Corbel" panose="020B0503020204020204" pitchFamily="34" charset="0"/>
              </a:rPr>
              <a:t>  </a:t>
            </a:r>
            <a:endParaRPr lang="en-US" b="1" dirty="0">
              <a:solidFill>
                <a:schemeClr val="bg2">
                  <a:lumMod val="10000"/>
                </a:schemeClr>
              </a:solidFill>
              <a:latin typeface="Corbel" panose="020B0503020204020204" pitchFamily="34" charset="0"/>
            </a:endParaRPr>
          </a:p>
          <a:p>
            <a:pPr lvl="0">
              <a:lnSpc>
                <a:spcPct val="90000"/>
              </a:lnSpc>
              <a:spcAft>
                <a:spcPts val="600"/>
              </a:spcAft>
              <a:defRPr/>
            </a:pPr>
            <a:r>
              <a:rPr lang="en-US" b="1" dirty="0">
                <a:solidFill>
                  <a:schemeClr val="bg2">
                    <a:lumMod val="10000"/>
                  </a:schemeClr>
                </a:solidFill>
                <a:latin typeface="Corbel" panose="020B0503020204020204" pitchFamily="34" charset="0"/>
              </a:rPr>
              <a:t>LinkedIn</a:t>
            </a:r>
            <a:r>
              <a:rPr lang="en-US" sz="2400" b="1" dirty="0">
                <a:solidFill>
                  <a:schemeClr val="bg2">
                    <a:lumMod val="10000"/>
                  </a:schemeClr>
                </a:solidFill>
                <a:latin typeface="Corbel" panose="020B0503020204020204" pitchFamily="34" charset="0"/>
              </a:rPr>
              <a:t>: </a:t>
            </a:r>
            <a:r>
              <a:rPr lang="en-US" dirty="0">
                <a:solidFill>
                  <a:schemeClr val="bg2">
                    <a:lumMod val="10000"/>
                  </a:schemeClr>
                </a:solidFill>
                <a:latin typeface="Corbel" panose="020B0503020204020204" pitchFamily="34" charset="0"/>
                <a:hlinkClick r:id="rId4"/>
              </a:rPr>
              <a:t>https://www.linkedin.com/in/korkridakepan/</a:t>
            </a:r>
            <a:r>
              <a:rPr lang="en-US" dirty="0">
                <a:solidFill>
                  <a:schemeClr val="bg2">
                    <a:lumMod val="10000"/>
                  </a:schemeClr>
                </a:solidFill>
                <a:latin typeface="Corbel" panose="020B0503020204020204" pitchFamily="34" charset="0"/>
              </a:rPr>
              <a:t> </a:t>
            </a:r>
            <a:endParaRPr kumimoji="0" lang="en-US" sz="2400" i="0" u="none" strike="noStrike" kern="1200" cap="none" spc="0" normalizeH="0" baseline="0" noProof="0" dirty="0">
              <a:ln>
                <a:noFill/>
              </a:ln>
              <a:solidFill>
                <a:schemeClr val="bg2">
                  <a:lumMod val="10000"/>
                </a:schemeClr>
              </a:solidFill>
              <a:effectLst/>
              <a:uLnTx/>
              <a:uFillTx/>
              <a:latin typeface="Corbel" panose="020B0503020204020204" pitchFamily="34" charset="0"/>
            </a:endParaRPr>
          </a:p>
        </p:txBody>
      </p:sp>
      <p:graphicFrame>
        <p:nvGraphicFramePr>
          <p:cNvPr id="5" name="Diagram 4">
            <a:extLst>
              <a:ext uri="{FF2B5EF4-FFF2-40B4-BE49-F238E27FC236}">
                <a16:creationId xmlns:a16="http://schemas.microsoft.com/office/drawing/2014/main" id="{87D46961-49DA-4782-887C-22580305AA35}"/>
              </a:ext>
            </a:extLst>
          </p:cNvPr>
          <p:cNvGraphicFramePr/>
          <p:nvPr>
            <p:extLst>
              <p:ext uri="{D42A27DB-BD31-4B8C-83A1-F6EECF244321}">
                <p14:modId xmlns:p14="http://schemas.microsoft.com/office/powerpoint/2010/main" val="1793038937"/>
              </p:ext>
            </p:extLst>
          </p:nvPr>
        </p:nvGraphicFramePr>
        <p:xfrm>
          <a:off x="4683688" y="0"/>
          <a:ext cx="6410325" cy="65722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EA90BD26-6DB1-4239-ADCB-50F184AD584A}"/>
              </a:ext>
            </a:extLst>
          </p:cNvPr>
          <p:cNvSpPr txBox="1"/>
          <p:nvPr/>
        </p:nvSpPr>
        <p:spPr>
          <a:xfrm>
            <a:off x="7814859" y="2922475"/>
            <a:ext cx="4109555" cy="3539430"/>
          </a:xfrm>
          <a:prstGeom prst="rect">
            <a:avLst/>
          </a:prstGeom>
          <a:noFill/>
        </p:spPr>
        <p:txBody>
          <a:bodyPr wrap="square" rtlCol="0">
            <a:spAutoFit/>
          </a:bodyPr>
          <a:lstStyle/>
          <a:p>
            <a:r>
              <a:rPr lang="en-US" sz="1600" b="1" dirty="0">
                <a:solidFill>
                  <a:schemeClr val="bg2">
                    <a:lumMod val="10000"/>
                  </a:schemeClr>
                </a:solidFill>
                <a:latin typeface="Corbel" panose="020B0503020204020204" pitchFamily="34" charset="0"/>
              </a:rPr>
              <a:t>Kyle Akepanidtaworn</a:t>
            </a:r>
            <a:r>
              <a:rPr lang="en-US" sz="1600" dirty="0">
                <a:solidFill>
                  <a:schemeClr val="bg2">
                    <a:lumMod val="10000"/>
                  </a:schemeClr>
                </a:solidFill>
                <a:latin typeface="Corbel" panose="020B0503020204020204" pitchFamily="34" charset="0"/>
              </a:rPr>
              <a:t>, a global cloud solution architect with the mission to helping customers and </a:t>
            </a:r>
            <a:r>
              <a:rPr lang="en-US" sz="1600">
                <a:solidFill>
                  <a:schemeClr val="bg2">
                    <a:lumMod val="10000"/>
                  </a:schemeClr>
                </a:solidFill>
                <a:latin typeface="Corbel" panose="020B0503020204020204" pitchFamily="34" charset="0"/>
              </a:rPr>
              <a:t>partners with Digital </a:t>
            </a:r>
            <a:r>
              <a:rPr lang="en-US" sz="1600" dirty="0">
                <a:solidFill>
                  <a:schemeClr val="bg2">
                    <a:lumMod val="10000"/>
                  </a:schemeClr>
                </a:solidFill>
                <a:latin typeface="Corbel" panose="020B0503020204020204" pitchFamily="34" charset="0"/>
              </a:rPr>
              <a:t>Transformation, Business Intelligence, Azure, Open Source, and Data Intelligence &amp; Analytics etc. I am a trusted advisor to top Azure customers and help empower them to achieve more.</a:t>
            </a:r>
          </a:p>
          <a:p>
            <a:endParaRPr lang="en-US" sz="1600" dirty="0">
              <a:solidFill>
                <a:schemeClr val="bg2">
                  <a:lumMod val="10000"/>
                </a:schemeClr>
              </a:solidFill>
              <a:latin typeface="Corbel" panose="020B0503020204020204" pitchFamily="34" charset="0"/>
            </a:endParaRPr>
          </a:p>
          <a:p>
            <a:r>
              <a:rPr lang="en-US" sz="1600" b="1" dirty="0">
                <a:solidFill>
                  <a:schemeClr val="bg2">
                    <a:lumMod val="10000"/>
                  </a:schemeClr>
                </a:solidFill>
                <a:latin typeface="Corbel" panose="020B0503020204020204" pitchFamily="34" charset="0"/>
              </a:rPr>
              <a:t>Specialties</a:t>
            </a:r>
            <a:r>
              <a:rPr lang="en-US" sz="1600" dirty="0">
                <a:solidFill>
                  <a:schemeClr val="bg2">
                    <a:lumMod val="10000"/>
                  </a:schemeClr>
                </a:solidFill>
                <a:latin typeface="Corbel" panose="020B0503020204020204" pitchFamily="34" charset="0"/>
              </a:rPr>
              <a:t>: BI + AI, data warehousing, data science, big data, Hadoop, cloud, master data management, machine learning, solution architecture, ETL, data modeling, data migration, dashboarding.</a:t>
            </a:r>
          </a:p>
        </p:txBody>
      </p:sp>
    </p:spTree>
    <p:extLst>
      <p:ext uri="{BB962C8B-B14F-4D97-AF65-F5344CB8AC3E}">
        <p14:creationId xmlns:p14="http://schemas.microsoft.com/office/powerpoint/2010/main" val="3271739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Live connectivity to your on-premises data</a:t>
            </a:r>
          </a:p>
          <a:p>
            <a:pPr marL="168275"/>
            <a:endParaRPr lang="en-US" sz="3600" b="1">
              <a:solidFill>
                <a:schemeClr val="tx1"/>
              </a:solidFill>
            </a:endParaRPr>
          </a:p>
          <a:p>
            <a:pPr marL="168275"/>
            <a:endParaRPr lang="en-IN" sz="3600">
              <a:solidFill>
                <a:schemeClr val="tx1"/>
              </a:solidFill>
            </a:endParaRP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2637201"/>
            <a:ext cx="2816907" cy="4220799"/>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787733" cy="87444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a:xfrm>
            <a:off x="2861164" y="1155073"/>
            <a:ext cx="4671446" cy="4062651"/>
          </a:xfrm>
          <a:prstGeom prst="rect">
            <a:avLst/>
          </a:prstGeom>
        </p:spPr>
        <p:txBody>
          <a:bodyPr wrap="square">
            <a:spAutoFit/>
          </a:bodyPr>
          <a:lstStyle/>
          <a:p>
            <a:pPr marL="342900" marR="0" lvl="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Connect live to your existing on-premises data sources:</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Analysis Services</a:t>
            </a:r>
            <a:br>
              <a:rPr lang="en-US" dirty="0">
                <a:latin typeface="+mj-lt"/>
                <a:ea typeface="Calibri" panose="020F0502020204030204" pitchFamily="34" charset="0"/>
                <a:cs typeface="Times New Roman" panose="02020603050405020304" pitchFamily="18" charset="0"/>
              </a:rPr>
            </a:br>
            <a:r>
              <a:rPr lang="en-US" dirty="0">
                <a:latin typeface="+mj-lt"/>
                <a:ea typeface="Calibri" panose="020F0502020204030204" pitchFamily="34" charset="0"/>
                <a:cs typeface="Times New Roman" panose="02020603050405020304" pitchFamily="18" charset="0"/>
              </a:rPr>
              <a:t>(tabular and multidimensional)</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SQL Server</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SAP HANA</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Oracle</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Teradata</a:t>
            </a:r>
          </a:p>
          <a:p>
            <a:pPr marL="342900" marR="0" lvl="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Requires On-Premises Data Gateway</a:t>
            </a:r>
          </a:p>
          <a:p>
            <a:pPr marL="342900" marR="0" lvl="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Role-based and row-level data security </a:t>
            </a:r>
          </a:p>
          <a:p>
            <a:pPr marL="342900" marR="0" lvl="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Data remains on-premise, only query is stored in Power BI</a:t>
            </a:r>
          </a:p>
        </p:txBody>
      </p:sp>
      <p:sp>
        <p:nvSpPr>
          <p:cNvPr id="132" name="Oval 131"/>
          <p:cNvSpPr/>
          <p:nvPr/>
        </p:nvSpPr>
        <p:spPr bwMode="auto">
          <a:xfrm>
            <a:off x="9280898" y="3571378"/>
            <a:ext cx="254504" cy="25653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cxnSp>
        <p:nvCxnSpPr>
          <p:cNvPr id="136" name="Straight Connector 135"/>
          <p:cNvCxnSpPr/>
          <p:nvPr/>
        </p:nvCxnSpPr>
        <p:spPr>
          <a:xfrm>
            <a:off x="7767360" y="3608234"/>
            <a:ext cx="4069612" cy="6374"/>
          </a:xfrm>
          <a:prstGeom prst="line">
            <a:avLst/>
          </a:prstGeom>
          <a:noFill/>
          <a:ln w="15875" cap="flat" cmpd="sng" algn="ctr">
            <a:solidFill>
              <a:srgbClr val="505050"/>
            </a:solidFill>
            <a:prstDash val="dash"/>
            <a:headEnd type="none"/>
            <a:tailEnd type="none"/>
          </a:ln>
          <a:effectLst/>
        </p:spPr>
      </p:cxnSp>
      <p:grpSp>
        <p:nvGrpSpPr>
          <p:cNvPr id="137" name="Group 136"/>
          <p:cNvGrpSpPr/>
          <p:nvPr/>
        </p:nvGrpSpPr>
        <p:grpSpPr>
          <a:xfrm>
            <a:off x="10284096" y="4206663"/>
            <a:ext cx="1018940" cy="604490"/>
            <a:chOff x="2927465" y="5236638"/>
            <a:chExt cx="1470768" cy="865618"/>
          </a:xfrm>
        </p:grpSpPr>
        <p:sp>
          <p:nvSpPr>
            <p:cNvPr id="144" name="Freeform 143"/>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45" name="Freeform 144"/>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46" name="Freeform 145"/>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47" name="Freeform 146"/>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grpSp>
      <p:sp>
        <p:nvSpPr>
          <p:cNvPr id="138" name="Freeform 137"/>
          <p:cNvSpPr>
            <a:spLocks/>
          </p:cNvSpPr>
          <p:nvPr/>
        </p:nvSpPr>
        <p:spPr bwMode="auto">
          <a:xfrm>
            <a:off x="7767360" y="5040501"/>
            <a:ext cx="4104338" cy="67369"/>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39" name="Freeform 138"/>
          <p:cNvSpPr>
            <a:spLocks noChangeAspect="1"/>
          </p:cNvSpPr>
          <p:nvPr/>
        </p:nvSpPr>
        <p:spPr bwMode="auto">
          <a:xfrm>
            <a:off x="9614824" y="1321788"/>
            <a:ext cx="2253457" cy="1395791"/>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30" fontAlgn="base">
              <a:spcBef>
                <a:spcPct val="0"/>
              </a:spcBef>
              <a:spcAft>
                <a:spcPct val="0"/>
              </a:spcAft>
            </a:pPr>
            <a:endParaRPr lang="en-US" sz="2353">
              <a:solidFill>
                <a:srgbClr val="000000"/>
              </a:solidFill>
              <a:ea typeface="MS PGothic" charset="0"/>
              <a:cs typeface="MS PGothic" charset="0"/>
            </a:endParaRPr>
          </a:p>
        </p:txBody>
      </p:sp>
      <p:sp>
        <p:nvSpPr>
          <p:cNvPr id="140" name="Freeform 139"/>
          <p:cNvSpPr>
            <a:spLocks noChangeAspect="1"/>
          </p:cNvSpPr>
          <p:nvPr/>
        </p:nvSpPr>
        <p:spPr bwMode="auto">
          <a:xfrm>
            <a:off x="9847781" y="1919285"/>
            <a:ext cx="2165642" cy="987892"/>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41" name="TextBox 140"/>
          <p:cNvSpPr txBox="1"/>
          <p:nvPr/>
        </p:nvSpPr>
        <p:spPr>
          <a:xfrm>
            <a:off x="6105643" y="1821349"/>
            <a:ext cx="1617816" cy="554151"/>
          </a:xfrm>
          <a:prstGeom prst="rect">
            <a:avLst/>
          </a:prstGeom>
          <a:noFill/>
        </p:spPr>
        <p:txBody>
          <a:bodyPr wrap="square" lIns="179208" tIns="143366" rIns="179208" bIns="143366" rtlCol="0">
            <a:noAutofit/>
          </a:bodyPr>
          <a:lstStyle/>
          <a:p>
            <a:pPr marL="335951" indent="-335951" defTabSz="912979" fontAlgn="base">
              <a:lnSpc>
                <a:spcPct val="90000"/>
              </a:lnSpc>
              <a:spcBef>
                <a:spcPct val="0"/>
              </a:spcBef>
              <a:spcAft>
                <a:spcPts val="588"/>
              </a:spcAft>
              <a:buFont typeface="Wingdings 3" panose="05040102010807070707" pitchFamily="18" charset="2"/>
              <a:buChar char="Æ"/>
            </a:pPr>
            <a:endParaRPr lang="en-US" sz="2353" err="1">
              <a:gradFill>
                <a:gsLst>
                  <a:gs pos="2917">
                    <a:srgbClr val="000000"/>
                  </a:gs>
                  <a:gs pos="30000">
                    <a:srgbClr val="000000"/>
                  </a:gs>
                </a:gsLst>
                <a:lin ang="5400000" scaled="0"/>
              </a:gradFill>
              <a:ea typeface="MS PGothic" charset="0"/>
            </a:endParaRPr>
          </a:p>
        </p:txBody>
      </p:sp>
      <p:sp>
        <p:nvSpPr>
          <p:cNvPr id="142" name="TextBox 141"/>
          <p:cNvSpPr txBox="1"/>
          <p:nvPr/>
        </p:nvSpPr>
        <p:spPr>
          <a:xfrm>
            <a:off x="10554329" y="3398468"/>
            <a:ext cx="1220597" cy="136232"/>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Cloud</a:t>
            </a:r>
          </a:p>
        </p:txBody>
      </p:sp>
      <p:sp>
        <p:nvSpPr>
          <p:cNvPr id="143" name="TextBox 142"/>
          <p:cNvSpPr txBox="1"/>
          <p:nvPr/>
        </p:nvSpPr>
        <p:spPr>
          <a:xfrm>
            <a:off x="10407381" y="3711503"/>
            <a:ext cx="1220595" cy="136232"/>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On-premises</a:t>
            </a:r>
          </a:p>
        </p:txBody>
      </p:sp>
      <p:sp>
        <p:nvSpPr>
          <p:cNvPr id="134" name="TextBox 133"/>
          <p:cNvSpPr txBox="1"/>
          <p:nvPr/>
        </p:nvSpPr>
        <p:spPr>
          <a:xfrm>
            <a:off x="8048312" y="3233838"/>
            <a:ext cx="1702998" cy="725505"/>
          </a:xfrm>
          <a:prstGeom prst="rect">
            <a:avLst/>
          </a:prstGeom>
          <a:solidFill>
            <a:schemeClr val="bg1"/>
          </a:solidFill>
          <a:ln>
            <a:solidFill>
              <a:schemeClr val="accent3">
                <a:lumMod val="20000"/>
                <a:lumOff val="80000"/>
              </a:schemeClr>
            </a:solidFill>
          </a:ln>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a:p>
            <a:pPr algn="ctr" defTabSz="912979" fontAlgn="base">
              <a:lnSpc>
                <a:spcPct val="90000"/>
              </a:lnSpc>
              <a:spcBef>
                <a:spcPct val="0"/>
              </a:spcBef>
              <a:spcAft>
                <a:spcPts val="588"/>
              </a:spcAft>
            </a:pPr>
            <a:endPar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endParaRPr>
          </a:p>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Manage &amp; Monitor</a:t>
            </a:r>
          </a:p>
        </p:txBody>
      </p:sp>
      <p:sp>
        <p:nvSpPr>
          <p:cNvPr id="135" name="Freeform 5"/>
          <p:cNvSpPr>
            <a:spLocks noEditPoints="1"/>
          </p:cNvSpPr>
          <p:nvPr/>
        </p:nvSpPr>
        <p:spPr bwMode="auto">
          <a:xfrm>
            <a:off x="8748040" y="3452519"/>
            <a:ext cx="268565" cy="270816"/>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148" name="Freeform 5"/>
          <p:cNvSpPr>
            <a:spLocks noEditPoints="1"/>
          </p:cNvSpPr>
          <p:nvPr/>
        </p:nvSpPr>
        <p:spPr bwMode="auto">
          <a:xfrm>
            <a:off x="8343269"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49" name="TextBox 148"/>
          <p:cNvSpPr txBox="1"/>
          <p:nvPr/>
        </p:nvSpPr>
        <p:spPr>
          <a:xfrm>
            <a:off x="8100154"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50" name="Freeform 5"/>
          <p:cNvSpPr>
            <a:spLocks noEditPoints="1"/>
          </p:cNvSpPr>
          <p:nvPr/>
        </p:nvSpPr>
        <p:spPr bwMode="auto">
          <a:xfrm>
            <a:off x="8990783"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51" name="TextBox 150"/>
          <p:cNvSpPr txBox="1"/>
          <p:nvPr/>
        </p:nvSpPr>
        <p:spPr>
          <a:xfrm>
            <a:off x="8751047"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52" name="TextBox 151"/>
          <p:cNvSpPr txBox="1"/>
          <p:nvPr/>
        </p:nvSpPr>
        <p:spPr>
          <a:xfrm>
            <a:off x="7367925" y="4023769"/>
            <a:ext cx="1158082" cy="583792"/>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On-Premises Data Gateway</a:t>
            </a:r>
          </a:p>
        </p:txBody>
      </p:sp>
      <p:sp>
        <p:nvSpPr>
          <p:cNvPr id="153" name="TextBox 152"/>
          <p:cNvSpPr txBox="1"/>
          <p:nvPr/>
        </p:nvSpPr>
        <p:spPr>
          <a:xfrm>
            <a:off x="10316566" y="1497494"/>
            <a:ext cx="1182661" cy="447287"/>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err="1">
                <a:gradFill>
                  <a:gsLst>
                    <a:gs pos="2917">
                      <a:srgbClr val="000000"/>
                    </a:gs>
                    <a:gs pos="30000">
                      <a:srgbClr val="000000"/>
                    </a:gs>
                  </a:gsLst>
                  <a:lin ang="5400000" scaled="0"/>
                </a:gradFill>
              </a:rPr>
              <a:t>PowerApps</a:t>
            </a:r>
            <a:endParaRPr lang="en-US" sz="1200" kern="0">
              <a:gradFill>
                <a:gsLst>
                  <a:gs pos="2917">
                    <a:srgbClr val="000000"/>
                  </a:gs>
                  <a:gs pos="30000">
                    <a:srgbClr val="000000"/>
                  </a:gs>
                </a:gsLst>
                <a:lin ang="5400000" scaled="0"/>
              </a:gradFill>
            </a:endParaRPr>
          </a:p>
        </p:txBody>
      </p:sp>
      <p:sp>
        <p:nvSpPr>
          <p:cNvPr id="154" name="TextBox 153"/>
          <p:cNvSpPr txBox="1"/>
          <p:nvPr/>
        </p:nvSpPr>
        <p:spPr>
          <a:xfrm>
            <a:off x="10087420" y="2017056"/>
            <a:ext cx="1371600" cy="431298"/>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a:gradFill>
                  <a:gsLst>
                    <a:gs pos="2917">
                      <a:srgbClr val="000000"/>
                    </a:gs>
                    <a:gs pos="30000">
                      <a:srgbClr val="000000"/>
                    </a:gs>
                  </a:gsLst>
                  <a:lin ang="5400000" scaled="0"/>
                </a:gradFill>
              </a:rPr>
              <a:t>Microsoft Flow</a:t>
            </a:r>
          </a:p>
        </p:txBody>
      </p:sp>
      <p:sp>
        <p:nvSpPr>
          <p:cNvPr id="155" name="TextBox 154"/>
          <p:cNvSpPr txBox="1"/>
          <p:nvPr/>
        </p:nvSpPr>
        <p:spPr>
          <a:xfrm>
            <a:off x="10450136" y="2527905"/>
            <a:ext cx="1636998" cy="404347"/>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a:gradFill>
                  <a:gsLst>
                    <a:gs pos="2917">
                      <a:srgbClr val="000000"/>
                    </a:gs>
                    <a:gs pos="30000">
                      <a:srgbClr val="000000"/>
                    </a:gs>
                  </a:gsLst>
                  <a:lin ang="5400000" scaled="0"/>
                </a:gradFill>
              </a:rPr>
              <a:t>Azure Logic Apps</a:t>
            </a:r>
          </a:p>
        </p:txBody>
      </p:sp>
      <p:pic>
        <p:nvPicPr>
          <p:cNvPr id="156" name="Picture 15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796903" y="1801110"/>
            <a:ext cx="2103121" cy="1192464"/>
          </a:xfrm>
          <a:prstGeom prst="rect">
            <a:avLst/>
          </a:prstGeom>
          <a:ln>
            <a:noFill/>
          </a:ln>
          <a:effectLst>
            <a:outerShdw blurRad="292100" dist="139700" dir="2700000" algn="tl" rotWithShape="0">
              <a:srgbClr val="333333">
                <a:alpha val="65000"/>
              </a:srgbClr>
            </a:outerShdw>
          </a:effectLst>
        </p:spPr>
      </p:pic>
      <p:sp>
        <p:nvSpPr>
          <p:cNvPr id="157" name="TextBox 156"/>
          <p:cNvSpPr txBox="1"/>
          <p:nvPr/>
        </p:nvSpPr>
        <p:spPr>
          <a:xfrm>
            <a:off x="7655156" y="1143372"/>
            <a:ext cx="1376225" cy="63435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Live Power BI Dashboards and Reports</a:t>
            </a:r>
          </a:p>
        </p:txBody>
      </p:sp>
    </p:spTree>
    <p:extLst>
      <p:ext uri="{BB962C8B-B14F-4D97-AF65-F5344CB8AC3E}">
        <p14:creationId xmlns:p14="http://schemas.microsoft.com/office/powerpoint/2010/main" val="900716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Connect to data from your files</a:t>
            </a:r>
          </a:p>
          <a:p>
            <a:pPr marL="168275"/>
            <a:endParaRPr lang="en-US" sz="3600" b="1">
              <a:solidFill>
                <a:schemeClr val="tx1"/>
              </a:solidFill>
            </a:endParaRPr>
          </a:p>
          <a:p>
            <a:pPr marL="168275"/>
            <a:endParaRPr lang="en-IN" sz="3600">
              <a:solidFill>
                <a:schemeClr val="tx1"/>
              </a:solidFill>
            </a:endParaRP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2637201"/>
            <a:ext cx="2816907" cy="4220799"/>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787733" cy="87444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a:xfrm>
            <a:off x="2906883" y="1184902"/>
            <a:ext cx="4527587" cy="5386090"/>
          </a:xfrm>
          <a:prstGeom prst="rect">
            <a:avLst/>
          </a:prstGeom>
        </p:spPr>
        <p:txBody>
          <a:bodyPr wrap="square">
            <a:spAutoFit/>
          </a:bodyPr>
          <a:lstStyle/>
          <a:p>
            <a:pPr marL="342900" lvl="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Import data into Power BI from files</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Microsoft Excel (</a:t>
            </a:r>
            <a:r>
              <a:rPr lang="en-US" sz="1600" dirty="0" err="1">
                <a:latin typeface="+mj-lt"/>
                <a:ea typeface="Calibri" panose="020F0502020204030204" pitchFamily="34" charset="0"/>
                <a:cs typeface="Times New Roman" panose="02020603050405020304" pitchFamily="18" charset="0"/>
              </a:rPr>
              <a:t>xlxs</a:t>
            </a:r>
            <a:r>
              <a:rPr lang="en-US" sz="1600" dirty="0">
                <a:latin typeface="+mj-lt"/>
                <a:ea typeface="Calibri" panose="020F0502020204030204" pitchFamily="34" charset="0"/>
                <a:cs typeface="Times New Roman" panose="02020603050405020304" pitchFamily="18" charset="0"/>
              </a:rPr>
              <a:t> or </a:t>
            </a:r>
            <a:r>
              <a:rPr lang="en-US" sz="1600" dirty="0" err="1">
                <a:latin typeface="+mj-lt"/>
                <a:ea typeface="Calibri" panose="020F0502020204030204" pitchFamily="34" charset="0"/>
                <a:cs typeface="Times New Roman" panose="02020603050405020304" pitchFamily="18" charset="0"/>
              </a:rPr>
              <a:t>xlsm</a:t>
            </a:r>
            <a:r>
              <a:rPr lang="en-US" sz="1600" dirty="0">
                <a:latin typeface="+mj-lt"/>
                <a:ea typeface="Calibri" panose="020F0502020204030204" pitchFamily="34" charset="0"/>
                <a:cs typeface="Times New Roman" panose="02020603050405020304" pitchFamily="18" charset="0"/>
              </a:rPr>
              <a:t>)</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Power BI Desktop (</a:t>
            </a:r>
            <a:r>
              <a:rPr lang="en-US" sz="1600" dirty="0" err="1">
                <a:latin typeface="+mj-lt"/>
                <a:ea typeface="Calibri" panose="020F0502020204030204" pitchFamily="34" charset="0"/>
                <a:cs typeface="Times New Roman" panose="02020603050405020304" pitchFamily="18" charset="0"/>
              </a:rPr>
              <a:t>pbix</a:t>
            </a:r>
            <a:r>
              <a:rPr lang="en-US" sz="1600" dirty="0">
                <a:latin typeface="+mj-lt"/>
                <a:ea typeface="Calibri" panose="020F0502020204030204" pitchFamily="34" charset="0"/>
                <a:cs typeface="Times New Roman" panose="02020603050405020304" pitchFamily="18" charset="0"/>
              </a:rPr>
              <a:t>)</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Comma Separated Value (csv)</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Files can be located on</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Local machine</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OneDrive Business or Personal</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SharePoint Team Sites</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Two ways to use Excel files</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Import into Power BI</a:t>
            </a:r>
          </a:p>
          <a:p>
            <a:pPr marL="692150" lvl="1" indent="-349250">
              <a:buFont typeface="Courier New" panose="02070309020205020404" pitchFamily="49" charset="0"/>
              <a:buChar char="o"/>
            </a:pPr>
            <a:r>
              <a:rPr lang="en-US" sz="1600" dirty="0">
                <a:latin typeface="+mj-lt"/>
                <a:ea typeface="Calibri" panose="020F0502020204030204" pitchFamily="34" charset="0"/>
                <a:cs typeface="Times New Roman" panose="02020603050405020304" pitchFamily="18" charset="0"/>
              </a:rPr>
              <a:t>Connect (upload), manage and view in Power BI</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Any changes to a file in OneDrive or SharePoint are synced automatically (hourly)</a:t>
            </a:r>
          </a:p>
          <a:p>
            <a:pPr marL="342900" indent="-342900" fontAlgn="base">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Data and reports from Power BI Desktop files</a:t>
            </a:r>
          </a:p>
        </p:txBody>
      </p:sp>
      <p:pic>
        <p:nvPicPr>
          <p:cNvPr id="49" name="Picture 48"/>
          <p:cNvPicPr>
            <a:picLocks noChangeAspect="1"/>
          </p:cNvPicPr>
          <p:nvPr/>
        </p:nvPicPr>
        <p:blipFill>
          <a:blip r:embed="rId5"/>
          <a:stretch>
            <a:fillRect/>
          </a:stretch>
        </p:blipFill>
        <p:spPr>
          <a:xfrm>
            <a:off x="7669906" y="1475232"/>
            <a:ext cx="4114800" cy="1040524"/>
          </a:xfrm>
          <a:prstGeom prst="rect">
            <a:avLst/>
          </a:prstGeom>
        </p:spPr>
      </p:pic>
    </p:spTree>
    <p:extLst>
      <p:ext uri="{BB962C8B-B14F-4D97-AF65-F5344CB8AC3E}">
        <p14:creationId xmlns:p14="http://schemas.microsoft.com/office/powerpoint/2010/main" val="4223928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Keep your data where it is and connect securely</a:t>
            </a:r>
          </a:p>
          <a:p>
            <a:pPr marL="168275"/>
            <a:endParaRPr lang="en-US" sz="3600">
              <a:solidFill>
                <a:schemeClr val="tx1"/>
              </a:solidFill>
            </a:endParaRP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906883" y="1144531"/>
            <a:ext cx="4183425" cy="4909036"/>
          </a:xfrm>
          <a:prstGeom prst="rect">
            <a:avLst/>
          </a:prstGeom>
        </p:spPr>
        <p:txBody>
          <a:bodyPr wrap="square" anchor="t">
            <a:spAutoFit/>
          </a:bodyPr>
          <a:lstStyle/>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a:rPr>
              <a:t>Faster time to insight with a hybrid BI solution </a:t>
            </a:r>
            <a:endParaRPr lang="en-US" sz="2000">
              <a:latin typeface="+mj-lt"/>
              <a:ea typeface="Calibri" panose="020F0502020204030204" pitchFamily="34" charset="0"/>
              <a:cs typeface="Times New Roman" panose="02020603050405020304" pitchFamily="18" charset="0"/>
            </a:endParaRP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a:rPr>
              <a:t>Cloud data sources </a:t>
            </a:r>
            <a:endParaRPr lang="en-US" sz="2000" dirty="0">
              <a:latin typeface="+mj-lt"/>
              <a:ea typeface="Calibri" panose="020F0502020204030204" pitchFamily="34" charset="0"/>
              <a:cs typeface="Times New Roman" panose="02020603050405020304" pitchFamily="18" charset="0"/>
            </a:endParaRPr>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SaaS sources </a:t>
            </a:r>
            <a:endParaRPr lang="en-US" sz="1600" dirty="0">
              <a:latin typeface="+mj-lt"/>
              <a:ea typeface="Calibri" panose="020F0502020204030204" pitchFamily="34" charset="0"/>
              <a:cs typeface="Times New Roman" panose="02020603050405020304" pitchFamily="18" charset="0"/>
            </a:endParaRPr>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Azure – SQL, DW, Blob, Table, HDInsight, Marketplace</a:t>
            </a:r>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SharePoint, web sources</a:t>
            </a:r>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OData (SAP HANA)</a:t>
            </a:r>
            <a:endParaRPr lang="en-US" dirty="0"/>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OneDrive</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a:rPr>
              <a:t>On-premise data sources</a:t>
            </a:r>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SQL Server, Teradata, Oracle, DB2, MySQL, PostgreSQL, Sybase, SAP HANA, Access, Custom SQL, Custom ODBC Drivers</a:t>
            </a:r>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SQL Server Analysis Services (tabular and multi-dimensional)</a:t>
            </a:r>
          </a:p>
          <a:p>
            <a:pPr marL="800100" lvl="1" indent="-342900">
              <a:buFont typeface="Courier New" panose="02070309020205020404" pitchFamily="49" charset="0"/>
              <a:buChar char="o"/>
            </a:pPr>
            <a:r>
              <a:rPr lang="en-US" sz="1600" dirty="0">
                <a:latin typeface="+mj-lt"/>
                <a:ea typeface="Calibri" panose="020F0502020204030204" pitchFamily="34" charset="0"/>
                <a:cs typeface="Times New Roman"/>
              </a:rPr>
              <a:t>Files/folder, SharePoint on-premises</a:t>
            </a: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2816164" y="6553101"/>
            <a:ext cx="5504581" cy="27536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8352466" y="6552805"/>
            <a:ext cx="3831442" cy="307167"/>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a:grpSpLocks noChangeAspect="1"/>
          </p:cNvGrpSpPr>
          <p:nvPr/>
        </p:nvGrpSpPr>
        <p:grpSpPr>
          <a:xfrm>
            <a:off x="6322580" y="1250993"/>
            <a:ext cx="5669289" cy="3855845"/>
            <a:chOff x="6071720" y="1159360"/>
            <a:chExt cx="6017236" cy="4060036"/>
          </a:xfrm>
        </p:grpSpPr>
        <p:sp>
          <p:nvSpPr>
            <p:cNvPr id="72" name="Oval 71"/>
            <p:cNvSpPr/>
            <p:nvPr/>
          </p:nvSpPr>
          <p:spPr bwMode="auto">
            <a:xfrm>
              <a:off x="9441855" y="3602627"/>
              <a:ext cx="270124" cy="2701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grpSp>
          <p:nvGrpSpPr>
            <p:cNvPr id="75" name="Group 74"/>
            <p:cNvGrpSpPr>
              <a:grpSpLocks noChangeAspect="1"/>
            </p:cNvGrpSpPr>
            <p:nvPr/>
          </p:nvGrpSpPr>
          <p:grpSpPr>
            <a:xfrm>
              <a:off x="6071720" y="1159360"/>
              <a:ext cx="6017236" cy="4060036"/>
              <a:chOff x="4840804" y="372616"/>
              <a:chExt cx="8179730" cy="5520531"/>
            </a:xfrm>
          </p:grpSpPr>
          <p:cxnSp>
            <p:nvCxnSpPr>
              <p:cNvPr id="78" name="Straight Connector 77"/>
              <p:cNvCxnSpPr/>
              <p:nvPr/>
            </p:nvCxnSpPr>
            <p:spPr>
              <a:xfrm flipV="1">
                <a:off x="6238643" y="3874777"/>
                <a:ext cx="6332694" cy="2370"/>
              </a:xfrm>
              <a:prstGeom prst="line">
                <a:avLst/>
              </a:prstGeom>
              <a:noFill/>
              <a:ln w="15875" cap="flat" cmpd="sng" algn="ctr">
                <a:solidFill>
                  <a:srgbClr val="505050"/>
                </a:solidFill>
                <a:prstDash val="dash"/>
                <a:headEnd type="none"/>
                <a:tailEnd type="none"/>
              </a:ln>
              <a:effectLst/>
            </p:spPr>
          </p:cxnSp>
          <p:sp>
            <p:nvSpPr>
              <p:cNvPr id="79" name="TextBox 78"/>
              <p:cNvSpPr txBox="1"/>
              <p:nvPr/>
            </p:nvSpPr>
            <p:spPr>
              <a:xfrm>
                <a:off x="5933049" y="4844552"/>
                <a:ext cx="1796562" cy="845781"/>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80" name="Group 79"/>
              <p:cNvGrpSpPr/>
              <p:nvPr/>
            </p:nvGrpSpPr>
            <p:grpSpPr>
              <a:xfrm>
                <a:off x="10869544" y="4603185"/>
                <a:ext cx="1470144" cy="865250"/>
                <a:chOff x="2927465" y="5236638"/>
                <a:chExt cx="1470768" cy="865618"/>
              </a:xfrm>
            </p:grpSpPr>
            <p:sp>
              <p:nvSpPr>
                <p:cNvPr id="93"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4"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5"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6"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grpSp>
          <p:sp>
            <p:nvSpPr>
              <p:cNvPr id="81" name="Freeform 80"/>
              <p:cNvSpPr>
                <a:spLocks/>
              </p:cNvSpPr>
              <p:nvPr/>
            </p:nvSpPr>
            <p:spPr bwMode="auto">
              <a:xfrm>
                <a:off x="6013890" y="5783312"/>
                <a:ext cx="6857026" cy="109835"/>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82" name="Freeform 81"/>
              <p:cNvSpPr>
                <a:spLocks noChangeAspect="1"/>
              </p:cNvSpPr>
              <p:nvPr/>
            </p:nvSpPr>
            <p:spPr bwMode="auto">
              <a:xfrm>
                <a:off x="9116346" y="372616"/>
                <a:ext cx="3562140" cy="2188888"/>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30" fontAlgn="base">
                  <a:spcBef>
                    <a:spcPct val="0"/>
                  </a:spcBef>
                  <a:spcAft>
                    <a:spcPct val="0"/>
                  </a:spcAft>
                </a:pPr>
                <a:endParaRPr lang="en-US" sz="2353">
                  <a:solidFill>
                    <a:srgbClr val="000000"/>
                  </a:solidFill>
                  <a:ea typeface="MS PGothic" charset="0"/>
                  <a:cs typeface="MS PGothic" charset="0"/>
                </a:endParaRPr>
              </a:p>
            </p:txBody>
          </p:sp>
          <p:sp>
            <p:nvSpPr>
              <p:cNvPr id="83" name="Freeform 82"/>
              <p:cNvSpPr>
                <a:spLocks noChangeAspect="1"/>
              </p:cNvSpPr>
              <p:nvPr/>
            </p:nvSpPr>
            <p:spPr bwMode="auto">
              <a:xfrm>
                <a:off x="9465910" y="1294762"/>
                <a:ext cx="3430209" cy="1552333"/>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pic>
            <p:nvPicPr>
              <p:cNvPr id="84" name="Picture 8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620176" y="1332614"/>
                <a:ext cx="3034416" cy="1706858"/>
              </a:xfrm>
              <a:prstGeom prst="rect">
                <a:avLst/>
              </a:prstGeom>
              <a:ln>
                <a:noFill/>
              </a:ln>
              <a:effectLst>
                <a:outerShdw blurRad="50800" dist="38100" dir="2700000" algn="tl" rotWithShape="0">
                  <a:prstClr val="black">
                    <a:alpha val="40000"/>
                  </a:prstClr>
                </a:outerShdw>
              </a:effectLst>
            </p:spPr>
          </p:pic>
          <p:sp>
            <p:nvSpPr>
              <p:cNvPr id="85" name="TextBox 84"/>
              <p:cNvSpPr txBox="1"/>
              <p:nvPr/>
            </p:nvSpPr>
            <p:spPr>
              <a:xfrm>
                <a:off x="4840804" y="1188916"/>
                <a:ext cx="2334211" cy="793195"/>
              </a:xfrm>
              <a:prstGeom prst="rect">
                <a:avLst/>
              </a:prstGeom>
              <a:noFill/>
            </p:spPr>
            <p:txBody>
              <a:bodyPr wrap="square" lIns="179208" tIns="143366" rIns="179208" bIns="143366" rtlCol="0">
                <a:noAutofit/>
              </a:bodyPr>
              <a:lstStyle/>
              <a:p>
                <a:pPr marL="335951" indent="-335951" defTabSz="912979" fontAlgn="base">
                  <a:lnSpc>
                    <a:spcPct val="90000"/>
                  </a:lnSpc>
                  <a:spcBef>
                    <a:spcPct val="0"/>
                  </a:spcBef>
                  <a:spcAft>
                    <a:spcPts val="588"/>
                  </a:spcAft>
                  <a:buFont typeface="Wingdings 3" panose="05040102010807070707" pitchFamily="18" charset="2"/>
                  <a:buChar char="Æ"/>
                </a:pPr>
                <a:endParaRPr lang="en-US" sz="2353" err="1">
                  <a:gradFill>
                    <a:gsLst>
                      <a:gs pos="2917">
                        <a:srgbClr val="000000"/>
                      </a:gs>
                      <a:gs pos="30000">
                        <a:srgbClr val="000000"/>
                      </a:gs>
                    </a:gsLst>
                    <a:lin ang="5400000" scaled="0"/>
                  </a:gradFill>
                  <a:ea typeface="MS PGothic" charset="0"/>
                </a:endParaRPr>
              </a:p>
            </p:txBody>
          </p:sp>
          <p:sp>
            <p:nvSpPr>
              <p:cNvPr id="86" name="Freeform 23"/>
              <p:cNvSpPr>
                <a:spLocks noEditPoints="1"/>
              </p:cNvSpPr>
              <p:nvPr/>
            </p:nvSpPr>
            <p:spPr bwMode="black">
              <a:xfrm>
                <a:off x="6498307" y="4183677"/>
                <a:ext cx="672448" cy="65776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0653" tIns="40326" rIns="80653" bIns="40326" numCol="1" anchor="t" anchorCtr="0" compatLnSpc="1">
                <a:prstTxWarp prst="textNoShape">
                  <a:avLst/>
                </a:prstTxWarp>
              </a:bodyPr>
              <a:lstStyle/>
              <a:p>
                <a:pPr defTabSz="913841">
                  <a:defRPr/>
                </a:pPr>
                <a:endParaRPr lang="en-US" sz="1567" kern="0">
                  <a:ln>
                    <a:solidFill>
                      <a:srgbClr val="FFFFFF">
                        <a:alpha val="0"/>
                      </a:srgbClr>
                    </a:solidFill>
                  </a:ln>
                  <a:solidFill>
                    <a:srgbClr val="000000"/>
                  </a:solidFill>
                </a:endParaRPr>
              </a:p>
            </p:txBody>
          </p:sp>
          <p:sp>
            <p:nvSpPr>
              <p:cNvPr id="87" name="Freeform 5"/>
              <p:cNvSpPr>
                <a:spLocks noEditPoints="1"/>
              </p:cNvSpPr>
              <p:nvPr/>
            </p:nvSpPr>
            <p:spPr bwMode="auto">
              <a:xfrm>
                <a:off x="8984817" y="4183675"/>
                <a:ext cx="599757" cy="64137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88" name="TextBox 87"/>
              <p:cNvSpPr txBox="1"/>
              <p:nvPr/>
            </p:nvSpPr>
            <p:spPr>
              <a:xfrm>
                <a:off x="11259438" y="3524499"/>
                <a:ext cx="1761096"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Cloud</a:t>
                </a:r>
              </a:p>
            </p:txBody>
          </p:sp>
          <p:sp>
            <p:nvSpPr>
              <p:cNvPr id="89" name="TextBox 88"/>
              <p:cNvSpPr txBox="1"/>
              <p:nvPr/>
            </p:nvSpPr>
            <p:spPr>
              <a:xfrm>
                <a:off x="11174803" y="4068400"/>
                <a:ext cx="1761094"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On-premises</a:t>
                </a:r>
              </a:p>
            </p:txBody>
          </p:sp>
          <p:sp>
            <p:nvSpPr>
              <p:cNvPr id="90" name="TextBox 89"/>
              <p:cNvSpPr txBox="1"/>
              <p:nvPr/>
            </p:nvSpPr>
            <p:spPr>
              <a:xfrm>
                <a:off x="8629173" y="4851753"/>
                <a:ext cx="1350858" cy="845780"/>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91" name="Oval 90"/>
              <p:cNvSpPr/>
              <p:nvPr/>
            </p:nvSpPr>
            <p:spPr bwMode="auto">
              <a:xfrm>
                <a:off x="6634873" y="3694051"/>
                <a:ext cx="367203" cy="36720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sp>
            <p:nvSpPr>
              <p:cNvPr id="92" name="Freeform 5"/>
              <p:cNvSpPr>
                <a:spLocks noEditPoints="1"/>
              </p:cNvSpPr>
              <p:nvPr/>
            </p:nvSpPr>
            <p:spPr bwMode="auto">
              <a:xfrm>
                <a:off x="6640787" y="3694051"/>
                <a:ext cx="387489" cy="38763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grpSp>
        <p:sp>
          <p:nvSpPr>
            <p:cNvPr id="76" name="Oval 75"/>
            <p:cNvSpPr/>
            <p:nvPr/>
          </p:nvSpPr>
          <p:spPr bwMode="auto">
            <a:xfrm>
              <a:off x="9217728" y="3600020"/>
              <a:ext cx="270124" cy="2701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sp>
          <p:nvSpPr>
            <p:cNvPr id="77" name="Freeform 5"/>
            <p:cNvSpPr>
              <a:spLocks noEditPoints="1"/>
            </p:cNvSpPr>
            <p:nvPr/>
          </p:nvSpPr>
          <p:spPr bwMode="auto">
            <a:xfrm>
              <a:off x="9199411" y="3607808"/>
              <a:ext cx="285048" cy="285158"/>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grpSp>
      <p:sp>
        <p:nvSpPr>
          <p:cNvPr id="97" name="Freeform 5"/>
          <p:cNvSpPr>
            <a:spLocks noChangeAspect="1" noEditPoints="1"/>
          </p:cNvSpPr>
          <p:nvPr/>
        </p:nvSpPr>
        <p:spPr bwMode="auto">
          <a:xfrm rot="16200000">
            <a:off x="9780536" y="2579163"/>
            <a:ext cx="274320" cy="270816"/>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98" name="TextBox 97"/>
          <p:cNvSpPr txBox="1"/>
          <p:nvPr/>
        </p:nvSpPr>
        <p:spPr>
          <a:xfrm>
            <a:off x="9961934" y="2187192"/>
            <a:ext cx="1618644" cy="841749"/>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 Web, OneDrive	</a:t>
            </a:r>
          </a:p>
        </p:txBody>
      </p:sp>
      <p:sp>
        <p:nvSpPr>
          <p:cNvPr id="99" name="Freeform 5"/>
          <p:cNvSpPr>
            <a:spLocks noEditPoints="1"/>
          </p:cNvSpPr>
          <p:nvPr/>
        </p:nvSpPr>
        <p:spPr bwMode="auto">
          <a:xfrm>
            <a:off x="8383653" y="3931872"/>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00" name="TextBox 99"/>
          <p:cNvSpPr txBox="1"/>
          <p:nvPr/>
        </p:nvSpPr>
        <p:spPr>
          <a:xfrm>
            <a:off x="8137159" y="4398612"/>
            <a:ext cx="936265" cy="590889"/>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01" name="Oval 100"/>
          <p:cNvSpPr/>
          <p:nvPr/>
        </p:nvSpPr>
        <p:spPr bwMode="auto">
          <a:xfrm>
            <a:off x="8451506" y="3587194"/>
            <a:ext cx="254504" cy="25653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sp>
        <p:nvSpPr>
          <p:cNvPr id="102" name="Freeform 5"/>
          <p:cNvSpPr>
            <a:spLocks noEditPoints="1"/>
          </p:cNvSpPr>
          <p:nvPr/>
        </p:nvSpPr>
        <p:spPr bwMode="auto">
          <a:xfrm>
            <a:off x="8452617" y="3564698"/>
            <a:ext cx="268564" cy="270816"/>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66" name="TextBox 65"/>
          <p:cNvSpPr txBox="1"/>
          <p:nvPr/>
        </p:nvSpPr>
        <p:spPr>
          <a:xfrm>
            <a:off x="7322721" y="1232093"/>
            <a:ext cx="1376225" cy="63435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Live Power BI Dashboards and Reports</a:t>
            </a:r>
          </a:p>
        </p:txBody>
      </p:sp>
    </p:spTree>
    <p:extLst>
      <p:ext uri="{BB962C8B-B14F-4D97-AF65-F5344CB8AC3E}">
        <p14:creationId xmlns:p14="http://schemas.microsoft.com/office/powerpoint/2010/main" val="299999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r>
              <a:rPr lang="en-US" sz="3200">
                <a:solidFill>
                  <a:schemeClr val="tx1"/>
                </a:solidFill>
              </a:rPr>
              <a:t>Embed, extend, and integrate with the Power BI Platform</a:t>
            </a:r>
          </a:p>
          <a:p>
            <a:pPr marL="168275"/>
            <a:endParaRPr lang="en-US" sz="3600">
              <a:solidFill>
                <a:schemeClr val="tx1"/>
              </a:solidFill>
            </a:endParaRP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84255" y="1177268"/>
            <a:ext cx="5896704" cy="5355312"/>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Application developers can embed Power BI tiles and reports as an </a:t>
            </a:r>
            <a:r>
              <a:rPr lang="en-US" sz="2000" dirty="0" err="1">
                <a:latin typeface="+mj-lt"/>
                <a:ea typeface="Calibri" panose="020F0502020204030204" pitchFamily="34" charset="0"/>
                <a:cs typeface="Times New Roman" panose="02020603050405020304" pitchFamily="18" charset="0"/>
              </a:rPr>
              <a:t>IFrame</a:t>
            </a:r>
            <a:r>
              <a:rPr lang="en-US" sz="2000" dirty="0">
                <a:latin typeface="+mj-lt"/>
                <a:ea typeface="Calibri" panose="020F0502020204030204" pitchFamily="34" charset="0"/>
                <a:cs typeface="Times New Roman" panose="02020603050405020304" pitchFamily="18" charset="0"/>
              </a:rPr>
              <a:t> into an app, such as a mobile app or web app. </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Use the REST API to push data directly from your application into Power BI</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Programmatically access Power BI resources (datasets, tables, schemas)</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Secure access to Power BI service using Azure Active Directory and OAuth 2.0 authentication</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Create your own custom visuals from the published open source visuals and the provided framework</a:t>
            </a:r>
          </a:p>
          <a:p>
            <a:pPr>
              <a:spcBef>
                <a:spcPts val="600"/>
              </a:spcBef>
              <a:spcAft>
                <a:spcPts val="600"/>
              </a:spcAft>
            </a:pPr>
            <a:endParaRPr lang="en-US" sz="2000" dirty="0">
              <a:latin typeface="+mj-lt"/>
              <a:ea typeface="Calibri" panose="020F0502020204030204" pitchFamily="34" charset="0"/>
              <a:cs typeface="Times New Roman" panose="02020603050405020304" pitchFamily="18" charset="0"/>
            </a:endParaRPr>
          </a:p>
          <a:p>
            <a:pPr>
              <a:lnSpc>
                <a:spcPct val="150000"/>
              </a:lnSpc>
            </a:pPr>
            <a:endParaRPr lang="en-US" dirty="0">
              <a:latin typeface="+mj-lt"/>
              <a:ea typeface="Calibri" panose="020F0502020204030204" pitchFamily="34" charset="0"/>
              <a:cs typeface="Times New Roman" panose="02020603050405020304" pitchFamily="18" charset="0"/>
            </a:endParaRP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4558352"/>
            <a:ext cx="2816907" cy="2299648"/>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1" y="657643"/>
            <a:ext cx="2814282" cy="2802416"/>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p:cNvSpPr/>
          <p:nvPr/>
        </p:nvSpPr>
        <p:spPr bwMode="auto">
          <a:xfrm>
            <a:off x="6206787" y="2137348"/>
            <a:ext cx="1195233" cy="247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030" fontAlgn="base">
              <a:spcBef>
                <a:spcPct val="0"/>
              </a:spcBef>
              <a:spcAft>
                <a:spcPct val="0"/>
              </a:spcAft>
            </a:pPr>
            <a:r>
              <a:rPr lang="en-US" sz="1029">
                <a:gradFill>
                  <a:gsLst>
                    <a:gs pos="16814">
                      <a:srgbClr val="FFFFFF"/>
                    </a:gs>
                    <a:gs pos="46000">
                      <a:srgbClr val="FFFFFF"/>
                    </a:gs>
                  </a:gsLst>
                  <a:lin ang="5400000" scaled="0"/>
                </a:gradFill>
              </a:rPr>
              <a:t>AAD User</a:t>
            </a:r>
          </a:p>
        </p:txBody>
      </p:sp>
      <p:sp>
        <p:nvSpPr>
          <p:cNvPr id="100" name="Rectangle 99"/>
          <p:cNvSpPr/>
          <p:nvPr/>
        </p:nvSpPr>
        <p:spPr bwMode="auto">
          <a:xfrm>
            <a:off x="5050171" y="5490170"/>
            <a:ext cx="1195233" cy="247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030" fontAlgn="base">
              <a:spcBef>
                <a:spcPct val="0"/>
              </a:spcBef>
              <a:spcAft>
                <a:spcPct val="0"/>
              </a:spcAft>
            </a:pPr>
            <a:r>
              <a:rPr lang="en-US" sz="1029">
                <a:gradFill>
                  <a:gsLst>
                    <a:gs pos="16814">
                      <a:srgbClr val="FFFFFF"/>
                    </a:gs>
                    <a:gs pos="46000">
                      <a:srgbClr val="FFFFFF"/>
                    </a:gs>
                  </a:gsLst>
                  <a:lin ang="5400000" scaled="0"/>
                </a:gradFill>
              </a:rPr>
              <a:t>Anonymous</a:t>
            </a:r>
          </a:p>
        </p:txBody>
      </p:sp>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7695" y="1275967"/>
            <a:ext cx="2468880" cy="4334256"/>
          </a:xfrm>
          <a:prstGeom prst="rect">
            <a:avLst/>
          </a:prstGeom>
          <a:ln>
            <a:solidFill>
              <a:schemeClr val="bg2">
                <a:lumMod val="9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40630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Keep your data current</a:t>
            </a: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70528" y="1153821"/>
            <a:ext cx="4017102" cy="2908489"/>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Access and refresh the data via</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Direct Query (Azure SQL, DW and Spark HDInsight)</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Import (with scheduled refresh)</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REST APIs to stream data</a:t>
            </a:r>
          </a:p>
          <a:p>
            <a:pPr lvl="1"/>
            <a:endParaRPr lang="en-US" sz="2000" dirty="0">
              <a:latin typeface="+mj-lt"/>
              <a:ea typeface="Calibri" panose="020F0502020204030204" pitchFamily="34" charset="0"/>
              <a:cs typeface="Times New Roman" panose="02020603050405020304" pitchFamily="18" charset="0"/>
            </a:endParaRP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Refresh on-premise data with</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Power BI Personal Gateway </a:t>
            </a:r>
          </a:p>
          <a:p>
            <a:pPr marL="800100" lvl="1" indent="-342900">
              <a:buFont typeface="Courier New" panose="02070309020205020404" pitchFamily="49" charset="0"/>
              <a:buChar char="o"/>
            </a:pPr>
            <a:r>
              <a:rPr lang="en-US" dirty="0">
                <a:latin typeface="+mj-lt"/>
                <a:ea typeface="Calibri" panose="020F0502020204030204" pitchFamily="34" charset="0"/>
                <a:cs typeface="Times New Roman" panose="02020603050405020304" pitchFamily="18" charset="0"/>
              </a:rPr>
              <a:t>On-Premises Data Gateway</a:t>
            </a: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5522328"/>
            <a:ext cx="2816907" cy="1335672"/>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1" y="657643"/>
            <a:ext cx="2785036" cy="3872536"/>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p:cNvSpPr/>
          <p:nvPr/>
        </p:nvSpPr>
        <p:spPr bwMode="auto">
          <a:xfrm>
            <a:off x="9666639" y="3571379"/>
            <a:ext cx="254504" cy="25653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cxnSp>
        <p:nvCxnSpPr>
          <p:cNvPr id="79" name="Straight Connector 78"/>
          <p:cNvCxnSpPr/>
          <p:nvPr/>
        </p:nvCxnSpPr>
        <p:spPr>
          <a:xfrm flipV="1">
            <a:off x="7460214" y="3697775"/>
            <a:ext cx="4389121" cy="1656"/>
          </a:xfrm>
          <a:prstGeom prst="line">
            <a:avLst/>
          </a:prstGeom>
          <a:noFill/>
          <a:ln w="15875" cap="flat" cmpd="sng" algn="ctr">
            <a:solidFill>
              <a:srgbClr val="505050"/>
            </a:solidFill>
            <a:prstDash val="dash"/>
            <a:headEnd type="none"/>
            <a:tailEnd type="none"/>
          </a:ln>
          <a:effectLst/>
        </p:spPr>
      </p:cxnSp>
      <p:sp>
        <p:nvSpPr>
          <p:cNvPr id="80" name="TextBox 79"/>
          <p:cNvSpPr txBox="1"/>
          <p:nvPr/>
        </p:nvSpPr>
        <p:spPr>
          <a:xfrm>
            <a:off x="7248410" y="4375290"/>
            <a:ext cx="1245177" cy="590889"/>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sp>
        <p:nvSpPr>
          <p:cNvPr id="95" name="Freeform 94"/>
          <p:cNvSpPr>
            <a:spLocks noEditPoints="1"/>
          </p:cNvSpPr>
          <p:nvPr/>
        </p:nvSpPr>
        <p:spPr bwMode="auto">
          <a:xfrm>
            <a:off x="10669839" y="4206664"/>
            <a:ext cx="249647" cy="604489"/>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6" name="Freeform 95"/>
          <p:cNvSpPr>
            <a:spLocks noEditPoints="1"/>
          </p:cNvSpPr>
          <p:nvPr/>
        </p:nvSpPr>
        <p:spPr bwMode="auto">
          <a:xfrm>
            <a:off x="10943909" y="4206664"/>
            <a:ext cx="222512" cy="604489"/>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7" name="Freeform 96"/>
          <p:cNvSpPr>
            <a:spLocks noEditPoints="1"/>
          </p:cNvSpPr>
          <p:nvPr/>
        </p:nvSpPr>
        <p:spPr bwMode="auto">
          <a:xfrm>
            <a:off x="11466267" y="4337957"/>
            <a:ext cx="222512" cy="473197"/>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31" name="Freeform 130"/>
          <p:cNvSpPr>
            <a:spLocks noEditPoints="1"/>
          </p:cNvSpPr>
          <p:nvPr/>
        </p:nvSpPr>
        <p:spPr bwMode="auto">
          <a:xfrm>
            <a:off x="11190843" y="4296927"/>
            <a:ext cx="251004" cy="514227"/>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83" name="Freeform 82"/>
          <p:cNvSpPr>
            <a:spLocks/>
          </p:cNvSpPr>
          <p:nvPr/>
        </p:nvSpPr>
        <p:spPr bwMode="auto">
          <a:xfrm>
            <a:off x="7304440" y="5031137"/>
            <a:ext cx="4752529" cy="7673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84" name="Freeform 83"/>
          <p:cNvSpPr>
            <a:spLocks noChangeAspect="1"/>
          </p:cNvSpPr>
          <p:nvPr/>
        </p:nvSpPr>
        <p:spPr bwMode="auto">
          <a:xfrm>
            <a:off x="9454718" y="1251057"/>
            <a:ext cx="2468880" cy="1529225"/>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30" fontAlgn="base">
              <a:spcBef>
                <a:spcPct val="0"/>
              </a:spcBef>
              <a:spcAft>
                <a:spcPct val="0"/>
              </a:spcAft>
            </a:pPr>
            <a:endParaRPr lang="en-US" sz="2353">
              <a:solidFill>
                <a:srgbClr val="000000"/>
              </a:solidFill>
              <a:ea typeface="MS PGothic" charset="0"/>
              <a:cs typeface="MS PGothic" charset="0"/>
            </a:endParaRPr>
          </a:p>
        </p:txBody>
      </p:sp>
      <p:sp>
        <p:nvSpPr>
          <p:cNvPr id="85" name="Freeform 84"/>
          <p:cNvSpPr>
            <a:spLocks noChangeAspect="1"/>
          </p:cNvSpPr>
          <p:nvPr/>
        </p:nvSpPr>
        <p:spPr bwMode="auto">
          <a:xfrm>
            <a:off x="9696997" y="1895297"/>
            <a:ext cx="2377440" cy="1084508"/>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pic>
        <p:nvPicPr>
          <p:cNvPr id="86" name="Picture 8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724650" y="1921741"/>
            <a:ext cx="2103120" cy="1192464"/>
          </a:xfrm>
          <a:prstGeom prst="rect">
            <a:avLst/>
          </a:prstGeom>
          <a:ln>
            <a:noFill/>
          </a:ln>
          <a:effectLst>
            <a:outerShdw blurRad="50800" dist="38100" dir="2700000" algn="tl" rotWithShape="0">
              <a:prstClr val="black">
                <a:alpha val="40000"/>
              </a:prstClr>
            </a:outerShdw>
          </a:effectLst>
        </p:spPr>
      </p:pic>
      <p:sp>
        <p:nvSpPr>
          <p:cNvPr id="87" name="TextBox 86"/>
          <p:cNvSpPr txBox="1"/>
          <p:nvPr/>
        </p:nvSpPr>
        <p:spPr>
          <a:xfrm>
            <a:off x="6491387" y="1821349"/>
            <a:ext cx="1617816" cy="554151"/>
          </a:xfrm>
          <a:prstGeom prst="rect">
            <a:avLst/>
          </a:prstGeom>
          <a:noFill/>
        </p:spPr>
        <p:txBody>
          <a:bodyPr wrap="square" lIns="179208" tIns="143366" rIns="179208" bIns="143366" rtlCol="0">
            <a:noAutofit/>
          </a:bodyPr>
          <a:lstStyle/>
          <a:p>
            <a:pPr marL="335951" indent="-335951" defTabSz="912979" fontAlgn="base">
              <a:lnSpc>
                <a:spcPct val="90000"/>
              </a:lnSpc>
              <a:spcBef>
                <a:spcPct val="0"/>
              </a:spcBef>
              <a:spcAft>
                <a:spcPts val="588"/>
              </a:spcAft>
              <a:buFont typeface="Wingdings 3" panose="05040102010807070707" pitchFamily="18" charset="2"/>
              <a:buChar char="Æ"/>
            </a:pPr>
            <a:endParaRPr lang="en-US" sz="2353" err="1">
              <a:gradFill>
                <a:gsLst>
                  <a:gs pos="2917">
                    <a:srgbClr val="000000"/>
                  </a:gs>
                  <a:gs pos="30000">
                    <a:srgbClr val="000000"/>
                  </a:gs>
                </a:gsLst>
                <a:lin ang="5400000" scaled="0"/>
              </a:gradFill>
              <a:ea typeface="MS PGothic" charset="0"/>
            </a:endParaRPr>
          </a:p>
        </p:txBody>
      </p:sp>
      <p:sp>
        <p:nvSpPr>
          <p:cNvPr id="88" name="Freeform 23"/>
          <p:cNvSpPr>
            <a:spLocks noEditPoints="1"/>
          </p:cNvSpPr>
          <p:nvPr/>
        </p:nvSpPr>
        <p:spPr bwMode="black">
          <a:xfrm>
            <a:off x="7640184" y="3913582"/>
            <a:ext cx="466066" cy="459533"/>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0653" tIns="40326" rIns="80653" bIns="40326" numCol="1" anchor="t" anchorCtr="0" compatLnSpc="1">
            <a:prstTxWarp prst="textNoShape">
              <a:avLst/>
            </a:prstTxWarp>
          </a:bodyPr>
          <a:lstStyle/>
          <a:p>
            <a:pPr defTabSz="913841">
              <a:defRPr/>
            </a:pPr>
            <a:endParaRPr lang="en-US" sz="1567" kern="0">
              <a:ln>
                <a:solidFill>
                  <a:srgbClr val="FFFFFF">
                    <a:alpha val="0"/>
                  </a:srgbClr>
                </a:solidFill>
              </a:ln>
              <a:solidFill>
                <a:srgbClr val="000000"/>
              </a:solidFill>
            </a:endParaRPr>
          </a:p>
        </p:txBody>
      </p:sp>
      <p:sp>
        <p:nvSpPr>
          <p:cNvPr id="89" name="Freeform 5"/>
          <p:cNvSpPr>
            <a:spLocks noEditPoints="1"/>
          </p:cNvSpPr>
          <p:nvPr/>
        </p:nvSpPr>
        <p:spPr bwMode="auto">
          <a:xfrm>
            <a:off x="9363237" y="3913581"/>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90" name="TextBox 89"/>
          <p:cNvSpPr txBox="1"/>
          <p:nvPr/>
        </p:nvSpPr>
        <p:spPr>
          <a:xfrm>
            <a:off x="10940072" y="3453060"/>
            <a:ext cx="1220596" cy="136232"/>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Cloud</a:t>
            </a:r>
          </a:p>
        </p:txBody>
      </p:sp>
      <p:sp>
        <p:nvSpPr>
          <p:cNvPr id="91" name="TextBox 90"/>
          <p:cNvSpPr txBox="1"/>
          <p:nvPr/>
        </p:nvSpPr>
        <p:spPr>
          <a:xfrm>
            <a:off x="10881412" y="3833046"/>
            <a:ext cx="1220595" cy="136232"/>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On-premises</a:t>
            </a:r>
          </a:p>
        </p:txBody>
      </p:sp>
      <p:sp>
        <p:nvSpPr>
          <p:cNvPr id="92" name="TextBox 91"/>
          <p:cNvSpPr txBox="1"/>
          <p:nvPr/>
        </p:nvSpPr>
        <p:spPr>
          <a:xfrm>
            <a:off x="9116744" y="4380321"/>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93" name="Oval 92"/>
          <p:cNvSpPr/>
          <p:nvPr/>
        </p:nvSpPr>
        <p:spPr bwMode="auto">
          <a:xfrm>
            <a:off x="7734837" y="3571514"/>
            <a:ext cx="254504" cy="25653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sp>
        <p:nvSpPr>
          <p:cNvPr id="94" name="Freeform 5"/>
          <p:cNvSpPr>
            <a:spLocks noEditPoints="1"/>
          </p:cNvSpPr>
          <p:nvPr/>
        </p:nvSpPr>
        <p:spPr bwMode="auto">
          <a:xfrm>
            <a:off x="7738935" y="3571514"/>
            <a:ext cx="268564" cy="27081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77" name="Oval 76"/>
          <p:cNvSpPr/>
          <p:nvPr/>
        </p:nvSpPr>
        <p:spPr bwMode="auto">
          <a:xfrm>
            <a:off x="9431089" y="3568903"/>
            <a:ext cx="254504" cy="25653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sp>
        <p:nvSpPr>
          <p:cNvPr id="78" name="Freeform 5"/>
          <p:cNvSpPr>
            <a:spLocks noEditPoints="1"/>
          </p:cNvSpPr>
          <p:nvPr/>
        </p:nvSpPr>
        <p:spPr bwMode="auto">
          <a:xfrm>
            <a:off x="9437895" y="3576299"/>
            <a:ext cx="268565" cy="270816"/>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132" name="Freeform 5"/>
          <p:cNvSpPr>
            <a:spLocks noChangeAspect="1" noEditPoints="1"/>
          </p:cNvSpPr>
          <p:nvPr/>
        </p:nvSpPr>
        <p:spPr bwMode="auto">
          <a:xfrm rot="16200000">
            <a:off x="9949352" y="2579163"/>
            <a:ext cx="274320" cy="270816"/>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133" name="TextBox 132"/>
          <p:cNvSpPr txBox="1"/>
          <p:nvPr/>
        </p:nvSpPr>
        <p:spPr>
          <a:xfrm>
            <a:off x="10130750" y="2187192"/>
            <a:ext cx="1618644" cy="841749"/>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50">
                <a:gradFill>
                  <a:gsLst>
                    <a:gs pos="72566">
                      <a:srgbClr val="505050"/>
                    </a:gs>
                    <a:gs pos="43000">
                      <a:srgbClr val="505050"/>
                    </a:gs>
                  </a:gsLst>
                  <a:lin ang="5400000" scaled="0"/>
                </a:gradFill>
                <a:latin typeface="Segoe UI Semibold"/>
                <a:ea typeface="MS PGothic"/>
                <a:cs typeface="Segoe UI Semibold"/>
              </a:rPr>
              <a:t>SaaS, Azure, SAP, Web, Oracle, Salesforce.com	</a:t>
            </a:r>
          </a:p>
        </p:txBody>
      </p:sp>
      <p:sp>
        <p:nvSpPr>
          <p:cNvPr id="134" name="Freeform 5"/>
          <p:cNvSpPr>
            <a:spLocks noEditPoints="1"/>
          </p:cNvSpPr>
          <p:nvPr/>
        </p:nvSpPr>
        <p:spPr bwMode="auto">
          <a:xfrm>
            <a:off x="8552469" y="3931872"/>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35" name="TextBox 134"/>
          <p:cNvSpPr txBox="1"/>
          <p:nvPr/>
        </p:nvSpPr>
        <p:spPr>
          <a:xfrm>
            <a:off x="8305975" y="4398612"/>
            <a:ext cx="936265" cy="590889"/>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36" name="Oval 135"/>
          <p:cNvSpPr/>
          <p:nvPr/>
        </p:nvSpPr>
        <p:spPr bwMode="auto">
          <a:xfrm>
            <a:off x="8620322" y="3587194"/>
            <a:ext cx="254504" cy="25653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sp>
        <p:nvSpPr>
          <p:cNvPr id="137" name="Freeform 5"/>
          <p:cNvSpPr>
            <a:spLocks noEditPoints="1"/>
          </p:cNvSpPr>
          <p:nvPr/>
        </p:nvSpPr>
        <p:spPr bwMode="auto">
          <a:xfrm>
            <a:off x="8621433" y="3564698"/>
            <a:ext cx="268564" cy="270816"/>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138" name="TextBox 137"/>
          <p:cNvSpPr txBox="1"/>
          <p:nvPr/>
        </p:nvSpPr>
        <p:spPr>
          <a:xfrm>
            <a:off x="7338464" y="3135846"/>
            <a:ext cx="1072943" cy="38672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Live Query</a:t>
            </a:r>
          </a:p>
        </p:txBody>
      </p:sp>
      <p:sp>
        <p:nvSpPr>
          <p:cNvPr id="139" name="TextBox 138"/>
          <p:cNvSpPr txBox="1"/>
          <p:nvPr/>
        </p:nvSpPr>
        <p:spPr>
          <a:xfrm>
            <a:off x="8177542" y="3181808"/>
            <a:ext cx="1089420" cy="38672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Direct Query</a:t>
            </a:r>
          </a:p>
        </p:txBody>
      </p:sp>
      <p:sp>
        <p:nvSpPr>
          <p:cNvPr id="140" name="TextBox 139"/>
          <p:cNvSpPr txBox="1"/>
          <p:nvPr/>
        </p:nvSpPr>
        <p:spPr>
          <a:xfrm>
            <a:off x="9013631" y="3175322"/>
            <a:ext cx="1089420" cy="38672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p:txBody>
      </p:sp>
      <p:sp>
        <p:nvSpPr>
          <p:cNvPr id="81" name="TextBox 80"/>
          <p:cNvSpPr txBox="1"/>
          <p:nvPr/>
        </p:nvSpPr>
        <p:spPr>
          <a:xfrm>
            <a:off x="7600329" y="1271729"/>
            <a:ext cx="1376225" cy="63435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Live Power BI Dashboards and Reports</a:t>
            </a:r>
          </a:p>
        </p:txBody>
      </p:sp>
    </p:spTree>
    <p:extLst>
      <p:ext uri="{BB962C8B-B14F-4D97-AF65-F5344CB8AC3E}">
        <p14:creationId xmlns:p14="http://schemas.microsoft.com/office/powerpoint/2010/main" val="924977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15443" y="9056"/>
            <a:ext cx="9376557"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Scheduled refresh with Power BI Personal Gateway</a:t>
            </a: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71352" y="1154905"/>
            <a:ext cx="4127064" cy="4247317"/>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Personal Gateway empowers the business analyst to securely and easily refresh </a:t>
            </a:r>
            <a:r>
              <a:rPr lang="en-US" sz="2000" err="1">
                <a:latin typeface="+mj-lt"/>
                <a:ea typeface="Calibri" panose="020F0502020204030204" pitchFamily="34" charset="0"/>
                <a:cs typeface="Times New Roman" panose="02020603050405020304" pitchFamily="18" charset="0"/>
              </a:rPr>
              <a:t>on-premise</a:t>
            </a:r>
            <a:r>
              <a:rPr lang="en-US" sz="2000">
                <a:latin typeface="+mj-lt"/>
                <a:ea typeface="Calibri" panose="020F0502020204030204" pitchFamily="34" charset="0"/>
                <a:cs typeface="Times New Roman" panose="02020603050405020304" pitchFamily="18" charset="0"/>
              </a:rPr>
              <a:t> data </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Self-service data refresh - no help from IT required</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Easy &amp; simple to use - lightweight one-click installer </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One Personal Gateway per user</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Runs either as a service or an app</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Import of data with scheduled refresh</a:t>
            </a: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5522328"/>
            <a:ext cx="2816907" cy="1335672"/>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787733" cy="3872536"/>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6" name="Group 95"/>
          <p:cNvGrpSpPr>
            <a:grpSpLocks noChangeAspect="1"/>
          </p:cNvGrpSpPr>
          <p:nvPr/>
        </p:nvGrpSpPr>
        <p:grpSpPr>
          <a:xfrm>
            <a:off x="6378844" y="1287559"/>
            <a:ext cx="5766056" cy="3819280"/>
            <a:chOff x="6071720" y="1197864"/>
            <a:chExt cx="6119944" cy="4021531"/>
          </a:xfrm>
        </p:grpSpPr>
        <p:sp>
          <p:nvSpPr>
            <p:cNvPr id="97" name="Oval 96"/>
            <p:cNvSpPr/>
            <p:nvPr/>
          </p:nvSpPr>
          <p:spPr bwMode="auto">
            <a:xfrm>
              <a:off x="9441855" y="3602627"/>
              <a:ext cx="270124" cy="2701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grpSp>
          <p:nvGrpSpPr>
            <p:cNvPr id="98" name="Group 97"/>
            <p:cNvGrpSpPr>
              <a:grpSpLocks noChangeAspect="1"/>
            </p:cNvGrpSpPr>
            <p:nvPr/>
          </p:nvGrpSpPr>
          <p:grpSpPr>
            <a:xfrm>
              <a:off x="6071720" y="1197864"/>
              <a:ext cx="6119944" cy="4021531"/>
              <a:chOff x="4840804" y="424970"/>
              <a:chExt cx="8319355" cy="5468177"/>
            </a:xfrm>
          </p:grpSpPr>
          <p:cxnSp>
            <p:nvCxnSpPr>
              <p:cNvPr id="101" name="Straight Connector 100"/>
              <p:cNvCxnSpPr/>
              <p:nvPr/>
            </p:nvCxnSpPr>
            <p:spPr>
              <a:xfrm flipV="1">
                <a:off x="5853844" y="3755734"/>
                <a:ext cx="7256212" cy="2370"/>
              </a:xfrm>
              <a:prstGeom prst="line">
                <a:avLst/>
              </a:prstGeom>
              <a:noFill/>
              <a:ln w="15875" cap="flat" cmpd="sng" algn="ctr">
                <a:solidFill>
                  <a:srgbClr val="505050"/>
                </a:solidFill>
                <a:prstDash val="dash"/>
                <a:headEnd type="none"/>
                <a:tailEnd type="none"/>
              </a:ln>
              <a:effectLst/>
            </p:spPr>
          </p:cxnSp>
          <p:grpSp>
            <p:nvGrpSpPr>
              <p:cNvPr id="102" name="Group 101"/>
              <p:cNvGrpSpPr/>
              <p:nvPr/>
            </p:nvGrpSpPr>
            <p:grpSpPr>
              <a:xfrm>
                <a:off x="10869544" y="4603185"/>
                <a:ext cx="1470144" cy="865250"/>
                <a:chOff x="2927465" y="5236638"/>
                <a:chExt cx="1470768" cy="865618"/>
              </a:xfrm>
            </p:grpSpPr>
            <p:sp>
              <p:nvSpPr>
                <p:cNvPr id="110" name="Freeform 109"/>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11" name="Freeform 110"/>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12" name="Freeform 111"/>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13" name="Freeform 112"/>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grpSp>
          <p:sp>
            <p:nvSpPr>
              <p:cNvPr id="103" name="Freeform 102"/>
              <p:cNvSpPr>
                <a:spLocks/>
              </p:cNvSpPr>
              <p:nvPr/>
            </p:nvSpPr>
            <p:spPr bwMode="auto">
              <a:xfrm>
                <a:off x="5903946" y="5783312"/>
                <a:ext cx="7256213" cy="109835"/>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04" name="Freeform 103"/>
              <p:cNvSpPr>
                <a:spLocks noChangeAspect="1"/>
              </p:cNvSpPr>
              <p:nvPr/>
            </p:nvSpPr>
            <p:spPr bwMode="auto">
              <a:xfrm>
                <a:off x="9223542" y="424970"/>
                <a:ext cx="3562140" cy="2188888"/>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30" fontAlgn="base">
                  <a:spcBef>
                    <a:spcPct val="0"/>
                  </a:spcBef>
                  <a:spcAft>
                    <a:spcPct val="0"/>
                  </a:spcAft>
                </a:pPr>
                <a:endParaRPr lang="en-US" sz="2353">
                  <a:solidFill>
                    <a:srgbClr val="000000"/>
                  </a:solidFill>
                  <a:ea typeface="MS PGothic" charset="0"/>
                  <a:cs typeface="MS PGothic" charset="0"/>
                </a:endParaRPr>
              </a:p>
            </p:txBody>
          </p:sp>
          <p:sp>
            <p:nvSpPr>
              <p:cNvPr id="105" name="Freeform 104"/>
              <p:cNvSpPr>
                <a:spLocks noChangeAspect="1"/>
              </p:cNvSpPr>
              <p:nvPr/>
            </p:nvSpPr>
            <p:spPr bwMode="auto">
              <a:xfrm>
                <a:off x="9661060" y="1294762"/>
                <a:ext cx="3430209" cy="1552333"/>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pic>
            <p:nvPicPr>
              <p:cNvPr id="106" name="Picture 10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954402" y="1140650"/>
                <a:ext cx="3034416" cy="1706858"/>
              </a:xfrm>
              <a:prstGeom prst="rect">
                <a:avLst/>
              </a:prstGeom>
              <a:ln>
                <a:noFill/>
              </a:ln>
              <a:effectLst>
                <a:outerShdw blurRad="292100" dist="139700" dir="2700000" algn="tl" rotWithShape="0">
                  <a:srgbClr val="333333">
                    <a:alpha val="65000"/>
                  </a:srgbClr>
                </a:outerShdw>
              </a:effectLst>
            </p:spPr>
          </p:pic>
          <p:sp>
            <p:nvSpPr>
              <p:cNvPr id="107" name="TextBox 106"/>
              <p:cNvSpPr txBox="1"/>
              <p:nvPr/>
            </p:nvSpPr>
            <p:spPr>
              <a:xfrm>
                <a:off x="4840804" y="1188916"/>
                <a:ext cx="2334211" cy="793195"/>
              </a:xfrm>
              <a:prstGeom prst="rect">
                <a:avLst/>
              </a:prstGeom>
              <a:noFill/>
            </p:spPr>
            <p:txBody>
              <a:bodyPr wrap="square" lIns="179208" tIns="143366" rIns="179208" bIns="143366" rtlCol="0">
                <a:noAutofit/>
              </a:bodyPr>
              <a:lstStyle/>
              <a:p>
                <a:pPr marL="335951" indent="-335951" defTabSz="912979" fontAlgn="base">
                  <a:lnSpc>
                    <a:spcPct val="90000"/>
                  </a:lnSpc>
                  <a:spcBef>
                    <a:spcPct val="0"/>
                  </a:spcBef>
                  <a:spcAft>
                    <a:spcPts val="588"/>
                  </a:spcAft>
                  <a:buFont typeface="Wingdings 3" panose="05040102010807070707" pitchFamily="18" charset="2"/>
                  <a:buChar char="Æ"/>
                </a:pPr>
                <a:endParaRPr lang="en-US" sz="2353" err="1">
                  <a:gradFill>
                    <a:gsLst>
                      <a:gs pos="2917">
                        <a:srgbClr val="000000"/>
                      </a:gs>
                      <a:gs pos="30000">
                        <a:srgbClr val="000000"/>
                      </a:gs>
                    </a:gsLst>
                    <a:lin ang="5400000" scaled="0"/>
                  </a:gradFill>
                  <a:ea typeface="MS PGothic" charset="0"/>
                </a:endParaRPr>
              </a:p>
            </p:txBody>
          </p:sp>
          <p:sp>
            <p:nvSpPr>
              <p:cNvPr id="108" name="TextBox 107"/>
              <p:cNvSpPr txBox="1"/>
              <p:nvPr/>
            </p:nvSpPr>
            <p:spPr>
              <a:xfrm>
                <a:off x="11259438" y="3446358"/>
                <a:ext cx="1761097"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Cloud</a:t>
                </a:r>
              </a:p>
            </p:txBody>
          </p:sp>
          <p:sp>
            <p:nvSpPr>
              <p:cNvPr id="109" name="TextBox 108"/>
              <p:cNvSpPr txBox="1"/>
              <p:nvPr/>
            </p:nvSpPr>
            <p:spPr>
              <a:xfrm>
                <a:off x="11047419" y="3894427"/>
                <a:ext cx="1761094"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On-premises</a:t>
                </a:r>
              </a:p>
            </p:txBody>
          </p:sp>
        </p:grpSp>
        <p:sp>
          <p:nvSpPr>
            <p:cNvPr id="99" name="TextBox 98"/>
            <p:cNvSpPr txBox="1"/>
            <p:nvPr/>
          </p:nvSpPr>
          <p:spPr>
            <a:xfrm>
              <a:off x="7800004" y="3247211"/>
              <a:ext cx="1744447" cy="763925"/>
            </a:xfrm>
            <a:prstGeom prst="rect">
              <a:avLst/>
            </a:prstGeom>
            <a:solidFill>
              <a:schemeClr val="bg1"/>
            </a:solidFill>
            <a:ln>
              <a:solidFill>
                <a:schemeClr val="accent3">
                  <a:lumMod val="20000"/>
                  <a:lumOff val="80000"/>
                </a:schemeClr>
              </a:solidFill>
            </a:ln>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a:p>
              <a:pPr algn="ctr" defTabSz="912979" fontAlgn="base">
                <a:lnSpc>
                  <a:spcPct val="90000"/>
                </a:lnSpc>
                <a:spcBef>
                  <a:spcPct val="0"/>
                </a:spcBef>
                <a:spcAft>
                  <a:spcPts val="588"/>
                </a:spcAft>
              </a:pPr>
              <a:endPar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endParaRPr>
            </a:p>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Installed locally</a:t>
              </a:r>
            </a:p>
          </p:txBody>
        </p:sp>
        <p:sp>
          <p:nvSpPr>
            <p:cNvPr id="100" name="Freeform 5"/>
            <p:cNvSpPr>
              <a:spLocks noEditPoints="1"/>
            </p:cNvSpPr>
            <p:nvPr/>
          </p:nvSpPr>
          <p:spPr bwMode="auto">
            <a:xfrm>
              <a:off x="8526905" y="3477473"/>
              <a:ext cx="285048" cy="285158"/>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grpSp>
      <p:sp>
        <p:nvSpPr>
          <p:cNvPr id="114" name="Freeform 5"/>
          <p:cNvSpPr>
            <a:spLocks noEditPoints="1"/>
          </p:cNvSpPr>
          <p:nvPr/>
        </p:nvSpPr>
        <p:spPr bwMode="auto">
          <a:xfrm>
            <a:off x="8543317"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15" name="TextBox 114"/>
          <p:cNvSpPr txBox="1"/>
          <p:nvPr/>
        </p:nvSpPr>
        <p:spPr>
          <a:xfrm>
            <a:off x="8300202"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16" name="Freeform 5"/>
          <p:cNvSpPr>
            <a:spLocks noEditPoints="1"/>
          </p:cNvSpPr>
          <p:nvPr/>
        </p:nvSpPr>
        <p:spPr bwMode="auto">
          <a:xfrm>
            <a:off x="7895803"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17" name="TextBox 116"/>
          <p:cNvSpPr txBox="1"/>
          <p:nvPr/>
        </p:nvSpPr>
        <p:spPr>
          <a:xfrm>
            <a:off x="7649309"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18" name="Freeform 5"/>
          <p:cNvSpPr>
            <a:spLocks noEditPoints="1"/>
          </p:cNvSpPr>
          <p:nvPr/>
        </p:nvSpPr>
        <p:spPr bwMode="auto">
          <a:xfrm>
            <a:off x="9190831"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19" name="TextBox 118"/>
          <p:cNvSpPr txBox="1"/>
          <p:nvPr/>
        </p:nvSpPr>
        <p:spPr>
          <a:xfrm>
            <a:off x="8951095"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20" name="TextBox 119"/>
          <p:cNvSpPr txBox="1"/>
          <p:nvPr/>
        </p:nvSpPr>
        <p:spPr>
          <a:xfrm>
            <a:off x="6914106" y="3713134"/>
            <a:ext cx="1152447" cy="25932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Personal Gateway</a:t>
            </a:r>
          </a:p>
        </p:txBody>
      </p:sp>
      <p:sp>
        <p:nvSpPr>
          <p:cNvPr id="65" name="TextBox 64"/>
          <p:cNvSpPr txBox="1"/>
          <p:nvPr/>
        </p:nvSpPr>
        <p:spPr>
          <a:xfrm>
            <a:off x="7609377" y="1144986"/>
            <a:ext cx="1376225" cy="63435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Live Power BI Dashboards and Reports</a:t>
            </a:r>
          </a:p>
        </p:txBody>
      </p:sp>
    </p:spTree>
    <p:extLst>
      <p:ext uri="{BB962C8B-B14F-4D97-AF65-F5344CB8AC3E}">
        <p14:creationId xmlns:p14="http://schemas.microsoft.com/office/powerpoint/2010/main" val="870109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815443" y="9056"/>
            <a:ext cx="9376557"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200">
                <a:solidFill>
                  <a:schemeClr val="tx1"/>
                </a:solidFill>
              </a:rPr>
              <a:t>Centralized data refresh with On-Premises Data Gateway</a:t>
            </a: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71352" y="1154905"/>
            <a:ext cx="3935465" cy="5370701"/>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IT departments can deploy and manage </a:t>
            </a:r>
            <a:r>
              <a:rPr lang="en-US" sz="2000" err="1">
                <a:latin typeface="+mj-lt"/>
                <a:ea typeface="Calibri" panose="020F0502020204030204" pitchFamily="34" charset="0"/>
                <a:cs typeface="Times New Roman" panose="02020603050405020304" pitchFamily="18" charset="0"/>
              </a:rPr>
              <a:t>on-premise</a:t>
            </a:r>
            <a:r>
              <a:rPr lang="en-US" sz="2000">
                <a:latin typeface="+mj-lt"/>
                <a:ea typeface="Calibri" panose="020F0502020204030204" pitchFamily="34" charset="0"/>
                <a:cs typeface="Times New Roman" panose="02020603050405020304" pitchFamily="18" charset="0"/>
              </a:rPr>
              <a:t> data access centrally </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BI governance: IT can monitor and audit usage</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Live, interactive query to on-premises data sources (e.g. SQL Server) and scheduled refresh</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One gateway for multiple cloud services and experiences: Power BI, </a:t>
            </a:r>
            <a:r>
              <a:rPr lang="en-US" sz="2000" err="1">
                <a:latin typeface="+mj-lt"/>
                <a:ea typeface="Calibri" panose="020F0502020204030204" pitchFamily="34" charset="0"/>
                <a:cs typeface="Times New Roman" panose="02020603050405020304" pitchFamily="18" charset="0"/>
              </a:rPr>
              <a:t>PowerApps</a:t>
            </a:r>
            <a:r>
              <a:rPr lang="en-US" sz="2000">
                <a:latin typeface="+mj-lt"/>
                <a:ea typeface="Calibri" panose="020F0502020204030204" pitchFamily="34" charset="0"/>
                <a:cs typeface="Times New Roman" panose="02020603050405020304" pitchFamily="18" charset="0"/>
              </a:rPr>
              <a:t>, Microsoft Flow, Azure Logic Apps</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Gateway recovery and restore features built-in</a:t>
            </a:r>
          </a:p>
          <a:p>
            <a:pPr lvl="1"/>
            <a:endParaRPr lang="en-US">
              <a:latin typeface="+mj-lt"/>
              <a:ea typeface="Calibri" panose="020F0502020204030204" pitchFamily="34" charset="0"/>
              <a:cs typeface="Times New Roman" panose="02020603050405020304" pitchFamily="18" charset="0"/>
            </a:endParaRP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464" y="5522328"/>
            <a:ext cx="2816907" cy="1335672"/>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3"/>
            <a:ext cx="2787733" cy="3872536"/>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p:cNvGrpSpPr>
            <a:grpSpLocks noChangeAspect="1"/>
          </p:cNvGrpSpPr>
          <p:nvPr/>
        </p:nvGrpSpPr>
        <p:grpSpPr>
          <a:xfrm>
            <a:off x="6381828" y="1287559"/>
            <a:ext cx="5766056" cy="3819280"/>
            <a:chOff x="6071720" y="1197864"/>
            <a:chExt cx="6119944" cy="4021531"/>
          </a:xfrm>
        </p:grpSpPr>
        <p:sp>
          <p:nvSpPr>
            <p:cNvPr id="66" name="Oval 65"/>
            <p:cNvSpPr/>
            <p:nvPr/>
          </p:nvSpPr>
          <p:spPr bwMode="auto">
            <a:xfrm>
              <a:off x="9441855" y="3602627"/>
              <a:ext cx="270124" cy="2701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err="1">
                <a:solidFill>
                  <a:srgbClr val="FFFFFF"/>
                </a:solidFill>
                <a:latin typeface="Segoe UI Light"/>
                <a:ea typeface="Segoe UI" pitchFamily="34" charset="0"/>
                <a:cs typeface="Segoe UI" pitchFamily="34" charset="0"/>
              </a:endParaRPr>
            </a:p>
          </p:txBody>
        </p:sp>
        <p:grpSp>
          <p:nvGrpSpPr>
            <p:cNvPr id="67" name="Group 66"/>
            <p:cNvGrpSpPr>
              <a:grpSpLocks noChangeAspect="1"/>
            </p:cNvGrpSpPr>
            <p:nvPr/>
          </p:nvGrpSpPr>
          <p:grpSpPr>
            <a:xfrm>
              <a:off x="6071720" y="1197864"/>
              <a:ext cx="6119944" cy="4021531"/>
              <a:chOff x="4840804" y="424970"/>
              <a:chExt cx="8319355" cy="5468177"/>
            </a:xfrm>
          </p:grpSpPr>
          <p:cxnSp>
            <p:nvCxnSpPr>
              <p:cNvPr id="76" name="Straight Connector 75"/>
              <p:cNvCxnSpPr/>
              <p:nvPr/>
            </p:nvCxnSpPr>
            <p:spPr>
              <a:xfrm flipV="1">
                <a:off x="5853844" y="3755734"/>
                <a:ext cx="7256212" cy="2370"/>
              </a:xfrm>
              <a:prstGeom prst="line">
                <a:avLst/>
              </a:prstGeom>
              <a:noFill/>
              <a:ln w="15875" cap="flat" cmpd="sng" algn="ctr">
                <a:solidFill>
                  <a:srgbClr val="505050"/>
                </a:solidFill>
                <a:prstDash val="dash"/>
                <a:headEnd type="none"/>
                <a:tailEnd type="none"/>
              </a:ln>
              <a:effectLst/>
            </p:spPr>
          </p:cxnSp>
          <p:grpSp>
            <p:nvGrpSpPr>
              <p:cNvPr id="77" name="Group 76"/>
              <p:cNvGrpSpPr/>
              <p:nvPr/>
            </p:nvGrpSpPr>
            <p:grpSpPr>
              <a:xfrm>
                <a:off x="10869544" y="4603185"/>
                <a:ext cx="1470144" cy="865250"/>
                <a:chOff x="2927465" y="5236638"/>
                <a:chExt cx="1470768" cy="865618"/>
              </a:xfrm>
            </p:grpSpPr>
            <p:sp>
              <p:nvSpPr>
                <p:cNvPr id="84" name="Freeform 83"/>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85" name="Freeform 84"/>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86" name="Freeform 85"/>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87" name="Freeform 86"/>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grpSp>
          <p:sp>
            <p:nvSpPr>
              <p:cNvPr id="78" name="Freeform 77"/>
              <p:cNvSpPr>
                <a:spLocks/>
              </p:cNvSpPr>
              <p:nvPr/>
            </p:nvSpPr>
            <p:spPr bwMode="auto">
              <a:xfrm>
                <a:off x="5903946" y="5783312"/>
                <a:ext cx="7256213" cy="109835"/>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79" name="Freeform 78"/>
              <p:cNvSpPr>
                <a:spLocks noChangeAspect="1"/>
              </p:cNvSpPr>
              <p:nvPr/>
            </p:nvSpPr>
            <p:spPr bwMode="auto">
              <a:xfrm>
                <a:off x="9223542" y="424970"/>
                <a:ext cx="3562140" cy="2188888"/>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30" fontAlgn="base">
                  <a:spcBef>
                    <a:spcPct val="0"/>
                  </a:spcBef>
                  <a:spcAft>
                    <a:spcPct val="0"/>
                  </a:spcAft>
                </a:pPr>
                <a:endParaRPr lang="en-US" sz="2353">
                  <a:solidFill>
                    <a:srgbClr val="000000"/>
                  </a:solidFill>
                  <a:ea typeface="MS PGothic" charset="0"/>
                  <a:cs typeface="MS PGothic" charset="0"/>
                </a:endParaRPr>
              </a:p>
            </p:txBody>
          </p:sp>
          <p:sp>
            <p:nvSpPr>
              <p:cNvPr id="80" name="Freeform 79"/>
              <p:cNvSpPr>
                <a:spLocks noChangeAspect="1"/>
              </p:cNvSpPr>
              <p:nvPr/>
            </p:nvSpPr>
            <p:spPr bwMode="auto">
              <a:xfrm>
                <a:off x="9661060" y="1294762"/>
                <a:ext cx="3430209" cy="1552333"/>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81" name="TextBox 80"/>
              <p:cNvSpPr txBox="1"/>
              <p:nvPr/>
            </p:nvSpPr>
            <p:spPr>
              <a:xfrm>
                <a:off x="4840804" y="1188916"/>
                <a:ext cx="2334211" cy="793195"/>
              </a:xfrm>
              <a:prstGeom prst="rect">
                <a:avLst/>
              </a:prstGeom>
              <a:noFill/>
            </p:spPr>
            <p:txBody>
              <a:bodyPr wrap="square" lIns="179208" tIns="143366" rIns="179208" bIns="143366" rtlCol="0">
                <a:noAutofit/>
              </a:bodyPr>
              <a:lstStyle/>
              <a:p>
                <a:pPr marL="335951" indent="-335951" defTabSz="912979" fontAlgn="base">
                  <a:lnSpc>
                    <a:spcPct val="90000"/>
                  </a:lnSpc>
                  <a:spcBef>
                    <a:spcPct val="0"/>
                  </a:spcBef>
                  <a:spcAft>
                    <a:spcPts val="588"/>
                  </a:spcAft>
                  <a:buFont typeface="Wingdings 3" panose="05040102010807070707" pitchFamily="18" charset="2"/>
                  <a:buChar char="Æ"/>
                </a:pPr>
                <a:endParaRPr lang="en-US" sz="2353" err="1">
                  <a:gradFill>
                    <a:gsLst>
                      <a:gs pos="2917">
                        <a:srgbClr val="000000"/>
                      </a:gs>
                      <a:gs pos="30000">
                        <a:srgbClr val="000000"/>
                      </a:gs>
                    </a:gsLst>
                    <a:lin ang="5400000" scaled="0"/>
                  </a:gradFill>
                  <a:ea typeface="MS PGothic" charset="0"/>
                </a:endParaRPr>
              </a:p>
            </p:txBody>
          </p:sp>
          <p:sp>
            <p:nvSpPr>
              <p:cNvPr id="82" name="TextBox 81"/>
              <p:cNvSpPr txBox="1"/>
              <p:nvPr/>
            </p:nvSpPr>
            <p:spPr>
              <a:xfrm>
                <a:off x="11259438" y="3446358"/>
                <a:ext cx="1761097"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Cloud</a:t>
                </a:r>
              </a:p>
            </p:txBody>
          </p:sp>
          <p:sp>
            <p:nvSpPr>
              <p:cNvPr id="83" name="TextBox 82"/>
              <p:cNvSpPr txBox="1"/>
              <p:nvPr/>
            </p:nvSpPr>
            <p:spPr>
              <a:xfrm>
                <a:off x="11047419" y="3894427"/>
                <a:ext cx="1761094"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a:gradFill>
                      <a:gsLst>
                        <a:gs pos="2917">
                          <a:srgbClr val="000000"/>
                        </a:gs>
                        <a:gs pos="30000">
                          <a:srgbClr val="000000"/>
                        </a:gs>
                      </a:gsLst>
                      <a:lin ang="5400000" scaled="0"/>
                    </a:gradFill>
                  </a:rPr>
                  <a:t>On-premises</a:t>
                </a:r>
              </a:p>
            </p:txBody>
          </p:sp>
        </p:grpSp>
        <p:sp>
          <p:nvSpPr>
            <p:cNvPr id="72" name="TextBox 71"/>
            <p:cNvSpPr txBox="1"/>
            <p:nvPr/>
          </p:nvSpPr>
          <p:spPr>
            <a:xfrm>
              <a:off x="7800004" y="3247211"/>
              <a:ext cx="1817627" cy="763925"/>
            </a:xfrm>
            <a:prstGeom prst="rect">
              <a:avLst/>
            </a:prstGeom>
            <a:solidFill>
              <a:schemeClr val="bg1"/>
            </a:solidFill>
            <a:ln>
              <a:solidFill>
                <a:schemeClr val="accent3">
                  <a:lumMod val="20000"/>
                  <a:lumOff val="80000"/>
                </a:schemeClr>
              </a:solidFill>
            </a:ln>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a:p>
              <a:pPr algn="ctr" defTabSz="912979" fontAlgn="base">
                <a:lnSpc>
                  <a:spcPct val="90000"/>
                </a:lnSpc>
                <a:spcBef>
                  <a:spcPct val="0"/>
                </a:spcBef>
                <a:spcAft>
                  <a:spcPts val="588"/>
                </a:spcAft>
              </a:pPr>
              <a:endPar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endParaRPr>
            </a:p>
            <a:p>
              <a:pPr algn="ctr" defTabSz="912979" fontAlgn="base">
                <a:lnSpc>
                  <a:spcPct val="90000"/>
                </a:lnSpc>
                <a:spcBef>
                  <a:spcPct val="0"/>
                </a:spcBef>
                <a:spcAft>
                  <a:spcPts val="588"/>
                </a:spcAft>
              </a:pPr>
              <a:r>
                <a:rPr lang="en-US" sz="1176">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Manage &amp; Monitor</a:t>
              </a:r>
            </a:p>
          </p:txBody>
        </p:sp>
        <p:sp>
          <p:nvSpPr>
            <p:cNvPr id="75" name="Freeform 5"/>
            <p:cNvSpPr>
              <a:spLocks noEditPoints="1"/>
            </p:cNvSpPr>
            <p:nvPr/>
          </p:nvSpPr>
          <p:spPr bwMode="auto">
            <a:xfrm>
              <a:off x="8526905" y="3477473"/>
              <a:ext cx="285048" cy="285158"/>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grpSp>
      <p:sp>
        <p:nvSpPr>
          <p:cNvPr id="88" name="Freeform 5"/>
          <p:cNvSpPr>
            <a:spLocks noEditPoints="1"/>
          </p:cNvSpPr>
          <p:nvPr/>
        </p:nvSpPr>
        <p:spPr bwMode="auto">
          <a:xfrm>
            <a:off x="8546301"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89" name="TextBox 88"/>
          <p:cNvSpPr txBox="1"/>
          <p:nvPr/>
        </p:nvSpPr>
        <p:spPr>
          <a:xfrm>
            <a:off x="8303186"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90" name="Freeform 5"/>
          <p:cNvSpPr>
            <a:spLocks noEditPoints="1"/>
          </p:cNvSpPr>
          <p:nvPr/>
        </p:nvSpPr>
        <p:spPr bwMode="auto">
          <a:xfrm>
            <a:off x="7898787"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91" name="TextBox 90"/>
          <p:cNvSpPr txBox="1"/>
          <p:nvPr/>
        </p:nvSpPr>
        <p:spPr>
          <a:xfrm>
            <a:off x="7652293"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92" name="Freeform 5"/>
          <p:cNvSpPr>
            <a:spLocks noEditPoints="1"/>
          </p:cNvSpPr>
          <p:nvPr/>
        </p:nvSpPr>
        <p:spPr bwMode="auto">
          <a:xfrm>
            <a:off x="9193815"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93" name="TextBox 92"/>
          <p:cNvSpPr txBox="1"/>
          <p:nvPr/>
        </p:nvSpPr>
        <p:spPr>
          <a:xfrm>
            <a:off x="8954079"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94" name="TextBox 93"/>
          <p:cNvSpPr txBox="1"/>
          <p:nvPr/>
        </p:nvSpPr>
        <p:spPr>
          <a:xfrm>
            <a:off x="6764975" y="3649347"/>
            <a:ext cx="1278569" cy="583792"/>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On-Premises Data Gateway</a:t>
            </a:r>
          </a:p>
        </p:txBody>
      </p:sp>
      <p:sp>
        <p:nvSpPr>
          <p:cNvPr id="95" name="TextBox 94"/>
          <p:cNvSpPr txBox="1"/>
          <p:nvPr/>
        </p:nvSpPr>
        <p:spPr>
          <a:xfrm>
            <a:off x="10239182" y="1497494"/>
            <a:ext cx="1182661" cy="447287"/>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err="1">
                <a:solidFill>
                  <a:schemeClr val="bg2">
                    <a:lumMod val="75000"/>
                  </a:schemeClr>
                </a:solidFill>
              </a:rPr>
              <a:t>PowerApps</a:t>
            </a:r>
            <a:endParaRPr lang="en-US" sz="1200" kern="0">
              <a:solidFill>
                <a:schemeClr val="bg2">
                  <a:lumMod val="75000"/>
                </a:schemeClr>
              </a:solidFill>
            </a:endParaRPr>
          </a:p>
        </p:txBody>
      </p:sp>
      <p:sp>
        <p:nvSpPr>
          <p:cNvPr id="121" name="TextBox 120"/>
          <p:cNvSpPr txBox="1"/>
          <p:nvPr/>
        </p:nvSpPr>
        <p:spPr>
          <a:xfrm>
            <a:off x="10010036" y="2017056"/>
            <a:ext cx="1371600" cy="431298"/>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a:solidFill>
                  <a:schemeClr val="bg2">
                    <a:lumMod val="75000"/>
                  </a:schemeClr>
                </a:solidFill>
              </a:rPr>
              <a:t>Microsoft Flow</a:t>
            </a:r>
          </a:p>
        </p:txBody>
      </p:sp>
      <p:sp>
        <p:nvSpPr>
          <p:cNvPr id="122" name="TextBox 121"/>
          <p:cNvSpPr txBox="1"/>
          <p:nvPr/>
        </p:nvSpPr>
        <p:spPr>
          <a:xfrm>
            <a:off x="10372752" y="2527905"/>
            <a:ext cx="1636998" cy="404347"/>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a:solidFill>
                  <a:schemeClr val="bg2">
                    <a:lumMod val="75000"/>
                  </a:schemeClr>
                </a:solidFill>
              </a:rPr>
              <a:t>Azure Logic Apps</a:t>
            </a:r>
          </a:p>
        </p:txBody>
      </p:sp>
      <p:pic>
        <p:nvPicPr>
          <p:cNvPr id="123" name="Picture 12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846739" y="1787628"/>
            <a:ext cx="2103121" cy="1192464"/>
          </a:xfrm>
          <a:prstGeom prst="rect">
            <a:avLst/>
          </a:prstGeom>
          <a:ln>
            <a:noFill/>
          </a:ln>
          <a:effectLst>
            <a:outerShdw blurRad="292100" dist="139700" dir="2700000" algn="tl" rotWithShape="0">
              <a:srgbClr val="333333">
                <a:alpha val="65000"/>
              </a:srgbClr>
            </a:outerShdw>
          </a:effectLst>
        </p:spPr>
      </p:pic>
      <p:sp>
        <p:nvSpPr>
          <p:cNvPr id="124" name="TextBox 123"/>
          <p:cNvSpPr txBox="1"/>
          <p:nvPr/>
        </p:nvSpPr>
        <p:spPr>
          <a:xfrm>
            <a:off x="6651926" y="2040245"/>
            <a:ext cx="1376225" cy="63435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a:gradFill>
                  <a:gsLst>
                    <a:gs pos="2917">
                      <a:srgbClr val="000000"/>
                    </a:gs>
                    <a:gs pos="30000">
                      <a:srgbClr val="000000"/>
                    </a:gs>
                  </a:gsLst>
                  <a:lin ang="5400000" scaled="0"/>
                </a:gradFill>
              </a:rPr>
              <a:t>Live Power BI Dashboards and Reports</a:t>
            </a:r>
          </a:p>
        </p:txBody>
      </p:sp>
    </p:spTree>
    <p:extLst>
      <p:ext uri="{BB962C8B-B14F-4D97-AF65-F5344CB8AC3E}">
        <p14:creationId xmlns:p14="http://schemas.microsoft.com/office/powerpoint/2010/main" val="146612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a:solidFill>
                  <a:schemeClr val="tx1"/>
                </a:solidFill>
              </a:rPr>
              <a:t>Easy to use and drive adoption</a:t>
            </a:r>
          </a:p>
          <a:p>
            <a:pPr marL="168275"/>
            <a:endParaRPr lang="en-US" sz="3600">
              <a:solidFill>
                <a:schemeClr val="tx1"/>
              </a:solidFill>
            </a:endParaRPr>
          </a:p>
          <a:p>
            <a:pPr marL="168275"/>
            <a:endParaRPr lang="en-US" sz="3600" b="1">
              <a:solidFill>
                <a:schemeClr val="tx1"/>
              </a:solidFill>
            </a:endParaRPr>
          </a:p>
          <a:p>
            <a:pPr marL="168275"/>
            <a:endParaRPr lang="en-IN" sz="3600">
              <a:solidFill>
                <a:schemeClr val="tx1"/>
              </a:solidFill>
            </a:endParaRPr>
          </a:p>
        </p:txBody>
      </p:sp>
      <p:sp>
        <p:nvSpPr>
          <p:cNvPr id="49" name="Rectangle 48"/>
          <p:cNvSpPr/>
          <p:nvPr/>
        </p:nvSpPr>
        <p:spPr>
          <a:xfrm>
            <a:off x="2861164" y="1024112"/>
            <a:ext cx="5367886" cy="4832092"/>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Easy to use</a:t>
            </a:r>
          </a:p>
          <a:p>
            <a:pPr marL="800100" lvl="1" indent="-342900">
              <a:spcBef>
                <a:spcPts val="600"/>
              </a:spcBef>
              <a:spcAft>
                <a:spcPts val="600"/>
              </a:spcAft>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For end users: intuitive and interactive dashboards and reports</a:t>
            </a:r>
          </a:p>
          <a:p>
            <a:pPr marL="800100" lvl="1" indent="-342900">
              <a:spcBef>
                <a:spcPts val="600"/>
              </a:spcBef>
              <a:spcAft>
                <a:spcPts val="600"/>
              </a:spcAft>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For BI analysts: familiar tools to create data models and reports</a:t>
            </a:r>
          </a:p>
          <a:p>
            <a:pPr marL="800100" lvl="1" indent="-342900">
              <a:spcBef>
                <a:spcPts val="600"/>
              </a:spcBef>
              <a:spcAft>
                <a:spcPts val="600"/>
              </a:spcAft>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For IT: Administering Power BI tenants, users, and groups is the same as in Office 365</a:t>
            </a:r>
          </a:p>
          <a:p>
            <a:pPr marL="342900" indent="-342900">
              <a:spcBef>
                <a:spcPts val="600"/>
              </a:spcBef>
              <a:spcAft>
                <a:spcPts val="600"/>
              </a:spcAft>
              <a:buFont typeface="Symbol" panose="05050102010706020507" pitchFamily="18" charset="2"/>
              <a:buChar char=""/>
            </a:pPr>
            <a:r>
              <a:rPr lang="en-US" sz="2000">
                <a:latin typeface="+mj-lt"/>
                <a:ea typeface="Calibri" panose="020F0502020204030204" pitchFamily="34" charset="0"/>
                <a:cs typeface="Times New Roman" panose="02020603050405020304" pitchFamily="18" charset="0"/>
              </a:rPr>
              <a:t>Easy to share</a:t>
            </a:r>
          </a:p>
          <a:p>
            <a:pPr marL="800100" lvl="1" indent="-342900">
              <a:spcBef>
                <a:spcPts val="600"/>
              </a:spcBef>
              <a:spcAft>
                <a:spcPts val="600"/>
              </a:spcAft>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End users can easily share dashboards and reports, inside and outside the organization</a:t>
            </a:r>
          </a:p>
          <a:p>
            <a:pPr marL="800100" lvl="1" indent="-342900">
              <a:spcBef>
                <a:spcPts val="600"/>
              </a:spcBef>
              <a:spcAft>
                <a:spcPts val="600"/>
              </a:spcAft>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Collaborate with others in a group workspace</a:t>
            </a:r>
          </a:p>
          <a:p>
            <a:pPr marL="800100" lvl="1" indent="-342900">
              <a:spcBef>
                <a:spcPts val="600"/>
              </a:spcBef>
              <a:spcAft>
                <a:spcPts val="600"/>
              </a:spcAft>
              <a:buFont typeface="Courier New" panose="02070309020205020404" pitchFamily="49" charset="0"/>
              <a:buChar char="o"/>
            </a:pPr>
            <a:r>
              <a:rPr lang="en-US">
                <a:latin typeface="+mj-lt"/>
                <a:ea typeface="Calibri" panose="020F0502020204030204" pitchFamily="34" charset="0"/>
                <a:cs typeface="Times New Roman" panose="02020603050405020304" pitchFamily="18" charset="0"/>
              </a:rPr>
              <a:t>Create content packs and publish them to your organization</a:t>
            </a:r>
          </a:p>
        </p:txBody>
      </p:sp>
      <p:sp>
        <p:nvSpPr>
          <p:cNvPr id="37" name="Rectangle 15"/>
          <p:cNvSpPr/>
          <p:nvPr/>
        </p:nvSpPr>
        <p:spPr bwMode="auto">
          <a:xfrm>
            <a:off x="2" y="487"/>
            <a:ext cx="2815441"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2" y="487"/>
            <a:ext cx="2815441"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a:t>IT challenges</a:t>
            </a:r>
          </a:p>
        </p:txBody>
      </p:sp>
      <p:grpSp>
        <p:nvGrpSpPr>
          <p:cNvPr id="39" name="Group 38"/>
          <p:cNvGrpSpPr/>
          <p:nvPr/>
        </p:nvGrpSpPr>
        <p:grpSpPr>
          <a:xfrm>
            <a:off x="151322" y="867914"/>
            <a:ext cx="2636411" cy="548640"/>
            <a:chOff x="179032" y="1123407"/>
            <a:chExt cx="2636411" cy="548640"/>
          </a:xfrm>
        </p:grpSpPr>
        <p:sp>
          <p:nvSpPr>
            <p:cNvPr id="4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Management of BI systems</a:t>
              </a:r>
              <a:endParaRPr lang="en-US" sz="1200" b="1" i="1">
                <a:solidFill>
                  <a:srgbClr val="F2C812"/>
                </a:solidFill>
                <a:cs typeface="Segoe UI Light" panose="020B0502040204020203" pitchFamily="34" charset="0"/>
              </a:endParaRPr>
            </a:p>
          </p:txBody>
        </p:sp>
      </p:grpSp>
      <p:grpSp>
        <p:nvGrpSpPr>
          <p:cNvPr id="42" name="Group 41"/>
          <p:cNvGrpSpPr/>
          <p:nvPr/>
        </p:nvGrpSpPr>
        <p:grpSpPr>
          <a:xfrm>
            <a:off x="151322" y="1832204"/>
            <a:ext cx="2636411" cy="548640"/>
            <a:chOff x="212649" y="1959486"/>
            <a:chExt cx="2636411" cy="548640"/>
          </a:xfrm>
        </p:grpSpPr>
        <p:sp>
          <p:nvSpPr>
            <p:cNvPr id="43" name="Oval 147"/>
            <p:cNvSpPr/>
            <p:nvPr/>
          </p:nvSpPr>
          <p:spPr bwMode="auto">
            <a:xfrm>
              <a:off x="212649" y="1959486"/>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145"/>
            <p:cNvSpPr/>
            <p:nvPr/>
          </p:nvSpPr>
          <p:spPr bwMode="auto">
            <a:xfrm>
              <a:off x="838665" y="2042226"/>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Variety of data sources</a:t>
              </a:r>
              <a:endParaRPr lang="en-US" sz="1200" b="1" i="1">
                <a:solidFill>
                  <a:srgbClr val="F2C812"/>
                </a:solidFill>
                <a:cs typeface="Segoe UI Light" panose="020B0502040204020203" pitchFamily="34" charset="0"/>
              </a:endParaRPr>
            </a:p>
          </p:txBody>
        </p:sp>
      </p:grpSp>
      <p:grpSp>
        <p:nvGrpSpPr>
          <p:cNvPr id="45" name="Group 44"/>
          <p:cNvGrpSpPr/>
          <p:nvPr/>
        </p:nvGrpSpPr>
        <p:grpSpPr>
          <a:xfrm>
            <a:off x="151322" y="2796494"/>
            <a:ext cx="2636411" cy="548640"/>
            <a:chOff x="179032" y="1123407"/>
            <a:chExt cx="2636411" cy="548640"/>
          </a:xfrm>
        </p:grpSpPr>
        <p:sp>
          <p:nvSpPr>
            <p:cNvPr id="46"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Managing data in the cloud</a:t>
              </a:r>
              <a:endParaRPr lang="en-US" sz="1200" b="1" i="1">
                <a:solidFill>
                  <a:srgbClr val="F2C812"/>
                </a:solidFill>
                <a:cs typeface="Segoe UI Light" panose="020B0502040204020203" pitchFamily="34" charset="0"/>
              </a:endParaRPr>
            </a:p>
          </p:txBody>
        </p:sp>
      </p:grpSp>
      <p:grpSp>
        <p:nvGrpSpPr>
          <p:cNvPr id="48" name="Group 47"/>
          <p:cNvGrpSpPr/>
          <p:nvPr/>
        </p:nvGrpSpPr>
        <p:grpSpPr>
          <a:xfrm>
            <a:off x="151322" y="3760784"/>
            <a:ext cx="2636411" cy="548640"/>
            <a:chOff x="179032" y="1123407"/>
            <a:chExt cx="2636411" cy="548640"/>
          </a:xfrm>
        </p:grpSpPr>
        <p:sp>
          <p:nvSpPr>
            <p:cNvPr id="50"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Integration with existing environment</a:t>
              </a:r>
              <a:endParaRPr lang="en-US" sz="1200" b="1" i="1">
                <a:solidFill>
                  <a:srgbClr val="F2C812"/>
                </a:solidFill>
                <a:cs typeface="Segoe UI Light" panose="020B0502040204020203" pitchFamily="34" charset="0"/>
              </a:endParaRPr>
            </a:p>
          </p:txBody>
        </p:sp>
      </p:grpSp>
      <p:grpSp>
        <p:nvGrpSpPr>
          <p:cNvPr id="52" name="Group 51"/>
          <p:cNvGrpSpPr/>
          <p:nvPr/>
        </p:nvGrpSpPr>
        <p:grpSpPr>
          <a:xfrm>
            <a:off x="132176" y="4725074"/>
            <a:ext cx="2655557" cy="548640"/>
            <a:chOff x="159886" y="1123407"/>
            <a:chExt cx="2655557" cy="548640"/>
          </a:xfrm>
        </p:grpSpPr>
        <p:sp>
          <p:nvSpPr>
            <p:cNvPr id="54" name="Oval 147"/>
            <p:cNvSpPr/>
            <p:nvPr/>
          </p:nvSpPr>
          <p:spPr bwMode="auto">
            <a:xfrm>
              <a:off x="159886"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Keeping data current</a:t>
              </a:r>
              <a:endParaRPr lang="en-US" sz="1200" b="1" i="1">
                <a:solidFill>
                  <a:srgbClr val="F2C812"/>
                </a:solidFill>
                <a:cs typeface="Segoe UI Light" panose="020B0502040204020203" pitchFamily="34" charset="0"/>
              </a:endParaRPr>
            </a:p>
          </p:txBody>
        </p:sp>
      </p:grpSp>
      <p:grpSp>
        <p:nvGrpSpPr>
          <p:cNvPr id="56" name="Group 55"/>
          <p:cNvGrpSpPr/>
          <p:nvPr/>
        </p:nvGrpSpPr>
        <p:grpSpPr>
          <a:xfrm>
            <a:off x="151322" y="5689364"/>
            <a:ext cx="2636411" cy="548640"/>
            <a:chOff x="179032" y="1123407"/>
            <a:chExt cx="2636411" cy="548640"/>
          </a:xfrm>
        </p:grpSpPr>
        <p:sp>
          <p:nvSpPr>
            <p:cNvPr id="57" name="Oval 147"/>
            <p:cNvSpPr/>
            <p:nvPr/>
          </p:nvSpPr>
          <p:spPr bwMode="auto">
            <a:xfrm>
              <a:off x="179032" y="1123407"/>
              <a:ext cx="548640" cy="548640"/>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145"/>
            <p:cNvSpPr/>
            <p:nvPr/>
          </p:nvSpPr>
          <p:spPr bwMode="auto">
            <a:xfrm>
              <a:off x="805048" y="1206147"/>
              <a:ext cx="2010395"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a:solidFill>
                    <a:srgbClr val="F2C812"/>
                  </a:solidFill>
                  <a:cs typeface="Segoe UI Light" panose="020B0502040204020203" pitchFamily="34" charset="0"/>
                </a:rPr>
                <a:t>Ease of use and adoption</a:t>
              </a:r>
              <a:endParaRPr lang="en-US" sz="1200" b="1" i="1">
                <a:solidFill>
                  <a:srgbClr val="F2C812"/>
                </a:solidFill>
                <a:cs typeface="Segoe UI Light" panose="020B0502040204020203" pitchFamily="34" charset="0"/>
              </a:endParaRPr>
            </a:p>
          </p:txBody>
        </p:sp>
      </p:grpSp>
      <p:sp>
        <p:nvSpPr>
          <p:cNvPr id="59" name="Freeform 58"/>
          <p:cNvSpPr>
            <a:spLocks noChangeAspect="1"/>
          </p:cNvSpPr>
          <p:nvPr/>
        </p:nvSpPr>
        <p:spPr bwMode="black">
          <a:xfrm>
            <a:off x="242762" y="1024112"/>
            <a:ext cx="365760" cy="23624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a:grpSpLocks noChangeAspect="1"/>
          </p:cNvGrpSpPr>
          <p:nvPr/>
        </p:nvGrpSpPr>
        <p:grpSpPr>
          <a:xfrm>
            <a:off x="284268" y="1947738"/>
            <a:ext cx="314004" cy="320040"/>
            <a:chOff x="810855" y="2271601"/>
            <a:chExt cx="457200" cy="465990"/>
          </a:xfrm>
        </p:grpSpPr>
        <p:sp>
          <p:nvSpPr>
            <p:cNvPr id="61"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a:grpSpLocks noChangeAspect="1"/>
          </p:cNvGrpSpPr>
          <p:nvPr/>
        </p:nvGrpSpPr>
        <p:grpSpPr>
          <a:xfrm>
            <a:off x="197042" y="2842214"/>
            <a:ext cx="457200" cy="457200"/>
            <a:chOff x="719415" y="3138080"/>
            <a:chExt cx="640080" cy="640080"/>
          </a:xfrm>
        </p:grpSpPr>
        <p:pic>
          <p:nvPicPr>
            <p:cNvPr id="64"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719415" y="3138080"/>
              <a:ext cx="640080" cy="640080"/>
            </a:xfrm>
            <a:prstGeom prst="rect">
              <a:avLst/>
            </a:prstGeom>
            <a:noFill/>
          </p:spPr>
        </p:pic>
        <p:pic>
          <p:nvPicPr>
            <p:cNvPr id="68" name="Picture 67"/>
            <p:cNvPicPr>
              <a:picLocks noChangeAspect="1"/>
            </p:cNvPicPr>
            <p:nvPr/>
          </p:nvPicPr>
          <p:blipFill>
            <a:blip r:embed="rId4"/>
            <a:stretch>
              <a:fillRect/>
            </a:stretch>
          </p:blipFill>
          <p:spPr>
            <a:xfrm flipH="1">
              <a:off x="975955" y="3370303"/>
              <a:ext cx="127000" cy="175846"/>
            </a:xfrm>
            <a:prstGeom prst="rect">
              <a:avLst/>
            </a:prstGeom>
          </p:spPr>
        </p:pic>
      </p:grpSp>
      <p:sp>
        <p:nvSpPr>
          <p:cNvPr id="69" name="Freeform 122"/>
          <p:cNvSpPr>
            <a:spLocks noChangeAspect="1"/>
          </p:cNvSpPr>
          <p:nvPr/>
        </p:nvSpPr>
        <p:spPr bwMode="black">
          <a:xfrm>
            <a:off x="266989" y="4843626"/>
            <a:ext cx="317305" cy="32004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70" name="Freeform 21"/>
          <p:cNvSpPr>
            <a:spLocks noChangeAspect="1" noEditPoints="1"/>
          </p:cNvSpPr>
          <p:nvPr/>
        </p:nvSpPr>
        <p:spPr bwMode="black">
          <a:xfrm>
            <a:off x="242762" y="3875709"/>
            <a:ext cx="365760" cy="31879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242762" y="5803220"/>
            <a:ext cx="365760" cy="32092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0" y="657642"/>
            <a:ext cx="2787733" cy="491786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65"/>
          <p:cNvPicPr>
            <a:picLocks noChangeAspect="1"/>
          </p:cNvPicPr>
          <p:nvPr/>
        </p:nvPicPr>
        <p:blipFill rotWithShape="1">
          <a:blip r:embed="rId5"/>
          <a:srcRect l="62627" t="662" r="1"/>
          <a:stretch/>
        </p:blipFill>
        <p:spPr>
          <a:xfrm>
            <a:off x="9451774" y="3730566"/>
            <a:ext cx="1828800" cy="2563890"/>
          </a:xfrm>
          <a:prstGeom prst="rect">
            <a:avLst/>
          </a:prstGeom>
          <a:ln>
            <a:solidFill>
              <a:schemeClr val="bg2">
                <a:lumMod val="90000"/>
              </a:schemeClr>
            </a:solidFill>
          </a:ln>
          <a:effectLst>
            <a:outerShdw blurRad="50800" dist="38100" dir="2700000" algn="tl" rotWithShape="0">
              <a:prstClr val="black">
                <a:alpha val="40000"/>
              </a:prstClr>
            </a:outerShdw>
          </a:effectLst>
        </p:spPr>
      </p:pic>
      <p:pic>
        <p:nvPicPr>
          <p:cNvPr id="65" name="Picture 64"/>
          <p:cNvPicPr>
            <a:picLocks noChangeAspect="1"/>
          </p:cNvPicPr>
          <p:nvPr/>
        </p:nvPicPr>
        <p:blipFill>
          <a:blip r:embed="rId6"/>
          <a:stretch>
            <a:fillRect/>
          </a:stretch>
        </p:blipFill>
        <p:spPr>
          <a:xfrm>
            <a:off x="8569238" y="1327675"/>
            <a:ext cx="3200400" cy="1927886"/>
          </a:xfrm>
          <a:prstGeom prst="rect">
            <a:avLst/>
          </a:prstGeom>
          <a:ln>
            <a:solidFill>
              <a:schemeClr val="tx2">
                <a:lumMod val="20000"/>
                <a:lumOff val="80000"/>
              </a:schemeClr>
            </a:solidFill>
          </a:ln>
        </p:spPr>
      </p:pic>
    </p:spTree>
    <p:extLst>
      <p:ext uri="{BB962C8B-B14F-4D97-AF65-F5344CB8AC3E}">
        <p14:creationId xmlns:p14="http://schemas.microsoft.com/office/powerpoint/2010/main" val="107211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697F1A-5FE6-5848-BFEC-E98C56923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46" y="3087878"/>
            <a:ext cx="1860666" cy="682244"/>
          </a:xfrm>
          <a:prstGeom prst="rect">
            <a:avLst/>
          </a:prstGeom>
        </p:spPr>
      </p:pic>
    </p:spTree>
    <p:extLst>
      <p:ext uri="{BB962C8B-B14F-4D97-AF65-F5344CB8AC3E}">
        <p14:creationId xmlns:p14="http://schemas.microsoft.com/office/powerpoint/2010/main" val="2394470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C8828-4B2A-495C-8C59-FE12AD9B0593}"/>
              </a:ext>
            </a:extLst>
          </p:cNvPr>
          <p:cNvSpPr>
            <a:spLocks noGrp="1"/>
          </p:cNvSpPr>
          <p:nvPr>
            <p:ph type="title"/>
          </p:nvPr>
        </p:nvSpPr>
        <p:spPr>
          <a:xfrm>
            <a:off x="584200" y="3102889"/>
            <a:ext cx="9144000" cy="430887"/>
          </a:xfrm>
        </p:spPr>
        <p:txBody>
          <a:bodyPr/>
          <a:lstStyle/>
          <a:p>
            <a:r>
              <a:rPr lang="en-US" sz="2800" b="0" dirty="0">
                <a:solidFill>
                  <a:schemeClr val="tx1"/>
                </a:solidFill>
                <a:latin typeface="HelvNeue Light for IBM"/>
              </a:rPr>
              <a:t>Power BI Overview</a:t>
            </a:r>
          </a:p>
        </p:txBody>
      </p:sp>
    </p:spTree>
    <p:extLst>
      <p:ext uri="{BB962C8B-B14F-4D97-AF65-F5344CB8AC3E}">
        <p14:creationId xmlns:p14="http://schemas.microsoft.com/office/powerpoint/2010/main" val="3388030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201037"/>
            <a:ext cx="11887200" cy="646331"/>
          </a:xfrm>
          <a:prstGeom prst="rect">
            <a:avLst/>
          </a:prstGeom>
          <a:noFill/>
        </p:spPr>
        <p:txBody>
          <a:bodyPr wrap="square" lIns="91440" tIns="45720" rIns="91440" bIns="45720" rtlCol="0" anchor="t">
            <a:spAutoFit/>
          </a:bodyPr>
          <a:lstStyle/>
          <a:p>
            <a:r>
              <a:rPr lang="en-US" sz="3600">
                <a:solidFill>
                  <a:srgbClr val="000000"/>
                </a:solidFill>
                <a:latin typeface="Segoe UI Light"/>
              </a:rPr>
              <a:t>Common challenges for BI </a:t>
            </a:r>
            <a:endParaRPr lang="en-US" sz="3600" b="1">
              <a:solidFill>
                <a:srgbClr val="000000"/>
              </a:solidFill>
              <a:latin typeface="Segoe UI Light"/>
              <a:cs typeface="Segoe UI" panose="020B0502040204020203" pitchFamily="34" charset="0"/>
            </a:endParaRPr>
          </a:p>
        </p:txBody>
      </p:sp>
      <p:grpSp>
        <p:nvGrpSpPr>
          <p:cNvPr id="9" name="Group 8"/>
          <p:cNvGrpSpPr/>
          <p:nvPr/>
        </p:nvGrpSpPr>
        <p:grpSpPr>
          <a:xfrm>
            <a:off x="636240" y="3002711"/>
            <a:ext cx="11131423" cy="822960"/>
            <a:chOff x="505215" y="2806009"/>
            <a:chExt cx="11131423" cy="822960"/>
          </a:xfrm>
        </p:grpSpPr>
        <p:grpSp>
          <p:nvGrpSpPr>
            <p:cNvPr id="5" name="Group 4"/>
            <p:cNvGrpSpPr/>
            <p:nvPr/>
          </p:nvGrpSpPr>
          <p:grpSpPr>
            <a:xfrm>
              <a:off x="505215" y="2806009"/>
              <a:ext cx="11131423" cy="822960"/>
              <a:chOff x="505215" y="2806009"/>
              <a:chExt cx="11131423" cy="822960"/>
            </a:xfrm>
          </p:grpSpPr>
          <p:grpSp>
            <p:nvGrpSpPr>
              <p:cNvPr id="10" name="Group 11"/>
              <p:cNvGrpSpPr/>
              <p:nvPr/>
            </p:nvGrpSpPr>
            <p:grpSpPr>
              <a:xfrm>
                <a:off x="505215" y="2806009"/>
                <a:ext cx="11131423" cy="822960"/>
                <a:chOff x="419875" y="3545634"/>
                <a:chExt cx="11131423" cy="914400"/>
              </a:xfrm>
            </p:grpSpPr>
            <p:sp>
              <p:nvSpPr>
                <p:cNvPr id="11" name="Rectangle 12"/>
                <p:cNvSpPr/>
                <p:nvPr/>
              </p:nvSpPr>
              <p:spPr bwMode="auto">
                <a:xfrm>
                  <a:off x="1242835" y="3545634"/>
                  <a:ext cx="3891665" cy="914400"/>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rgbClr val="EDC30D"/>
                      </a:solidFill>
                      <a:latin typeface="Segoe UI Light"/>
                      <a:ea typeface="Segoe UI" pitchFamily="34" charset="0"/>
                      <a:cs typeface="Segoe UI" pitchFamily="34" charset="0"/>
                    </a:rPr>
                    <a:t>Managing data in the cloud</a:t>
                  </a:r>
                </a:p>
              </p:txBody>
            </p:sp>
            <p:sp>
              <p:nvSpPr>
                <p:cNvPr id="12" name="Rectangle 13"/>
                <p:cNvSpPr/>
                <p:nvPr/>
              </p:nvSpPr>
              <p:spPr bwMode="auto">
                <a:xfrm>
                  <a:off x="5134500" y="3545634"/>
                  <a:ext cx="6416798" cy="914400"/>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dirty="0">
                      <a:ln w="3175">
                        <a:noFill/>
                      </a:ln>
                      <a:solidFill>
                        <a:srgbClr val="000000"/>
                      </a:solidFill>
                      <a:latin typeface="Segoe UI Light"/>
                    </a:rPr>
                    <a:t>Security, privacy and data refresh concerns for moving data into the cloud</a:t>
                  </a:r>
                </a:p>
              </p:txBody>
            </p:sp>
            <p:sp>
              <p:nvSpPr>
                <p:cNvPr id="13" name="Rectangle 16"/>
                <p:cNvSpPr/>
                <p:nvPr/>
              </p:nvSpPr>
              <p:spPr bwMode="auto">
                <a:xfrm>
                  <a:off x="419875" y="3545634"/>
                  <a:ext cx="822960" cy="914400"/>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a:solidFill>
                      <a:srgbClr val="000000"/>
                    </a:solidFill>
                    <a:ea typeface="Segoe UI" pitchFamily="34" charset="0"/>
                    <a:cs typeface="Segoe UI" pitchFamily="34" charset="0"/>
                  </a:endParaRPr>
                </a:p>
              </p:txBody>
            </p:sp>
          </p:grpSp>
          <p:pic>
            <p:nvPicPr>
              <p:cNvPr id="36" name="Picture 6" descr="\\MAGNUM\Projects\Microsoft\Cloud Power FY12\Design\ICONS_PNG\Cloud.png"/>
              <p:cNvPicPr>
                <a:picLocks noChangeAspect="1" noChangeArrowheads="1"/>
              </p:cNvPicPr>
              <p:nvPr/>
            </p:nvPicPr>
            <p:blipFill>
              <a:blip r:embed="rId3" cstate="print">
                <a:biLevel thresh="75000"/>
              </a:blip>
              <a:srcRect/>
              <a:stretch>
                <a:fillRect/>
              </a:stretch>
            </p:blipFill>
            <p:spPr bwMode="auto">
              <a:xfrm>
                <a:off x="591078" y="2897449"/>
                <a:ext cx="640080" cy="640080"/>
              </a:xfrm>
              <a:prstGeom prst="rect">
                <a:avLst/>
              </a:prstGeom>
              <a:noFill/>
            </p:spPr>
          </p:pic>
        </p:grpSp>
        <p:pic>
          <p:nvPicPr>
            <p:cNvPr id="37" name="Picture 36"/>
            <p:cNvPicPr>
              <a:picLocks noChangeAspect="1"/>
            </p:cNvPicPr>
            <p:nvPr/>
          </p:nvPicPr>
          <p:blipFill>
            <a:blip r:embed="rId4"/>
            <a:stretch>
              <a:fillRect/>
            </a:stretch>
          </p:blipFill>
          <p:spPr>
            <a:xfrm flipH="1">
              <a:off x="847618" y="3129672"/>
              <a:ext cx="127000" cy="175846"/>
            </a:xfrm>
            <a:prstGeom prst="rect">
              <a:avLst/>
            </a:prstGeom>
          </p:spPr>
        </p:pic>
      </p:grpSp>
      <p:grpSp>
        <p:nvGrpSpPr>
          <p:cNvPr id="8" name="Group 7"/>
          <p:cNvGrpSpPr/>
          <p:nvPr/>
        </p:nvGrpSpPr>
        <p:grpSpPr>
          <a:xfrm>
            <a:off x="636240" y="5746551"/>
            <a:ext cx="11131423" cy="822960"/>
            <a:chOff x="505215" y="5549849"/>
            <a:chExt cx="11131423" cy="822960"/>
          </a:xfrm>
        </p:grpSpPr>
        <p:grpSp>
          <p:nvGrpSpPr>
            <p:cNvPr id="22" name="Group 24"/>
            <p:cNvGrpSpPr/>
            <p:nvPr/>
          </p:nvGrpSpPr>
          <p:grpSpPr>
            <a:xfrm>
              <a:off x="505215" y="5549849"/>
              <a:ext cx="11131423" cy="822960"/>
              <a:chOff x="419875" y="4721288"/>
              <a:chExt cx="11131423" cy="1690145"/>
            </a:xfrm>
          </p:grpSpPr>
          <p:sp>
            <p:nvSpPr>
              <p:cNvPr id="23" name="Rectangle 25"/>
              <p:cNvSpPr/>
              <p:nvPr/>
            </p:nvSpPr>
            <p:spPr bwMode="auto">
              <a:xfrm>
                <a:off x="1242835" y="4721288"/>
                <a:ext cx="3891665"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rgbClr val="EDC30D"/>
                    </a:solidFill>
                    <a:latin typeface="Segoe UI Light"/>
                    <a:ea typeface="Segoe UI" pitchFamily="34" charset="0"/>
                    <a:cs typeface="Segoe UI" pitchFamily="34" charset="0"/>
                  </a:rPr>
                  <a:t>Ease of use and adoption</a:t>
                </a:r>
              </a:p>
            </p:txBody>
          </p:sp>
          <p:sp>
            <p:nvSpPr>
              <p:cNvPr id="24" name="Rectangle 26"/>
              <p:cNvSpPr/>
              <p:nvPr/>
            </p:nvSpPr>
            <p:spPr bwMode="auto">
              <a:xfrm>
                <a:off x="5134500" y="4721288"/>
                <a:ext cx="6416798"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a:ln w="3175">
                      <a:noFill/>
                    </a:ln>
                    <a:solidFill>
                      <a:srgbClr val="000000"/>
                    </a:solidFill>
                    <a:latin typeface="Segoe UI Light"/>
                  </a:rPr>
                  <a:t>Ease of adoption by business and IT orgs. Time spent on creating reports and visualizations</a:t>
                </a:r>
              </a:p>
            </p:txBody>
          </p:sp>
          <p:sp>
            <p:nvSpPr>
              <p:cNvPr id="25" name="Rectangle 27"/>
              <p:cNvSpPr/>
              <p:nvPr/>
            </p:nvSpPr>
            <p:spPr bwMode="auto">
              <a:xfrm>
                <a:off x="419875" y="4721288"/>
                <a:ext cx="82296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a:solidFill>
                    <a:srgbClr val="000000"/>
                  </a:solidFill>
                  <a:ea typeface="Segoe UI" pitchFamily="34" charset="0"/>
                  <a:cs typeface="Segoe UI" pitchFamily="34" charset="0"/>
                </a:endParaRPr>
              </a:p>
            </p:txBody>
          </p:sp>
        </p:grpSp>
        <p:sp>
          <p:nvSpPr>
            <p:cNvPr id="40" name="Freeform 39"/>
            <p:cNvSpPr>
              <a:spLocks noChangeAspect="1"/>
            </p:cNvSpPr>
            <p:nvPr/>
          </p:nvSpPr>
          <p:spPr bwMode="black">
            <a:xfrm>
              <a:off x="682518" y="5760749"/>
              <a:ext cx="457200" cy="40116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p:cNvGrpSpPr/>
          <p:nvPr/>
        </p:nvGrpSpPr>
        <p:grpSpPr>
          <a:xfrm>
            <a:off x="636240" y="4831939"/>
            <a:ext cx="11131423" cy="822960"/>
            <a:chOff x="505215" y="4635237"/>
            <a:chExt cx="11131423" cy="822960"/>
          </a:xfrm>
        </p:grpSpPr>
        <p:grpSp>
          <p:nvGrpSpPr>
            <p:cNvPr id="30" name="Group 24"/>
            <p:cNvGrpSpPr/>
            <p:nvPr/>
          </p:nvGrpSpPr>
          <p:grpSpPr>
            <a:xfrm>
              <a:off x="505215" y="4635237"/>
              <a:ext cx="11131423" cy="822960"/>
              <a:chOff x="419875" y="4721288"/>
              <a:chExt cx="11131423" cy="1690145"/>
            </a:xfrm>
          </p:grpSpPr>
          <p:sp>
            <p:nvSpPr>
              <p:cNvPr id="31" name="Rectangle 25"/>
              <p:cNvSpPr/>
              <p:nvPr/>
            </p:nvSpPr>
            <p:spPr bwMode="auto">
              <a:xfrm>
                <a:off x="1242835" y="4721288"/>
                <a:ext cx="3891665"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rgbClr val="EDC30D"/>
                    </a:solidFill>
                    <a:latin typeface="Segoe UI Light"/>
                    <a:ea typeface="Segoe UI" pitchFamily="34" charset="0"/>
                    <a:cs typeface="Segoe UI" pitchFamily="34" charset="0"/>
                  </a:rPr>
                  <a:t>Keeping data current</a:t>
                </a:r>
              </a:p>
            </p:txBody>
          </p:sp>
          <p:sp>
            <p:nvSpPr>
              <p:cNvPr id="32" name="Rectangle 26"/>
              <p:cNvSpPr/>
              <p:nvPr/>
            </p:nvSpPr>
            <p:spPr bwMode="auto">
              <a:xfrm>
                <a:off x="5134500" y="4721288"/>
                <a:ext cx="6416798"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a:ln w="3175">
                      <a:noFill/>
                    </a:ln>
                    <a:solidFill>
                      <a:srgbClr val="000000"/>
                    </a:solidFill>
                    <a:latin typeface="Segoe UI Light"/>
                  </a:rPr>
                  <a:t>Complexity of refreshing data from variety of data sources, increased demand for real-time data</a:t>
                </a:r>
              </a:p>
            </p:txBody>
          </p:sp>
          <p:sp>
            <p:nvSpPr>
              <p:cNvPr id="33" name="Rectangle 27"/>
              <p:cNvSpPr/>
              <p:nvPr/>
            </p:nvSpPr>
            <p:spPr bwMode="auto">
              <a:xfrm>
                <a:off x="419875" y="4721288"/>
                <a:ext cx="82296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a:solidFill>
                    <a:srgbClr val="000000"/>
                  </a:solidFill>
                  <a:ea typeface="Segoe UI" pitchFamily="34" charset="0"/>
                  <a:cs typeface="Segoe UI" pitchFamily="34" charset="0"/>
                </a:endParaRPr>
              </a:p>
            </p:txBody>
          </p:sp>
        </p:grpSp>
        <p:sp>
          <p:nvSpPr>
            <p:cNvPr id="41" name="Freeform 122"/>
            <p:cNvSpPr>
              <a:spLocks noChangeAspect="1"/>
            </p:cNvSpPr>
            <p:nvPr/>
          </p:nvSpPr>
          <p:spPr bwMode="black">
            <a:xfrm>
              <a:off x="728238" y="4862260"/>
              <a:ext cx="365760" cy="368913"/>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grpSp>
      <p:grpSp>
        <p:nvGrpSpPr>
          <p:cNvPr id="7" name="Group 6"/>
          <p:cNvGrpSpPr/>
          <p:nvPr/>
        </p:nvGrpSpPr>
        <p:grpSpPr>
          <a:xfrm>
            <a:off x="636240" y="3917325"/>
            <a:ext cx="11131423" cy="822960"/>
            <a:chOff x="505215" y="3720623"/>
            <a:chExt cx="11131423" cy="822960"/>
          </a:xfrm>
        </p:grpSpPr>
        <p:grpSp>
          <p:nvGrpSpPr>
            <p:cNvPr id="26" name="Group 24"/>
            <p:cNvGrpSpPr/>
            <p:nvPr/>
          </p:nvGrpSpPr>
          <p:grpSpPr>
            <a:xfrm>
              <a:off x="505215" y="3720623"/>
              <a:ext cx="11131423" cy="822960"/>
              <a:chOff x="419875" y="4721288"/>
              <a:chExt cx="11131423" cy="1690145"/>
            </a:xfrm>
          </p:grpSpPr>
          <p:sp>
            <p:nvSpPr>
              <p:cNvPr id="27" name="Rectangle 25"/>
              <p:cNvSpPr/>
              <p:nvPr/>
            </p:nvSpPr>
            <p:spPr bwMode="auto">
              <a:xfrm>
                <a:off x="1242835" y="4721288"/>
                <a:ext cx="3891665"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rgbClr val="EDC30D"/>
                    </a:solidFill>
                    <a:latin typeface="Segoe UI Light"/>
                    <a:ea typeface="Segoe UI" pitchFamily="34" charset="0"/>
                    <a:cs typeface="Segoe UI" pitchFamily="34" charset="0"/>
                  </a:rPr>
                  <a:t>Integration with existing environment</a:t>
                </a:r>
              </a:p>
            </p:txBody>
          </p:sp>
          <p:sp>
            <p:nvSpPr>
              <p:cNvPr id="28" name="Rectangle 26"/>
              <p:cNvSpPr/>
              <p:nvPr/>
            </p:nvSpPr>
            <p:spPr bwMode="auto">
              <a:xfrm>
                <a:off x="5134500" y="4721288"/>
                <a:ext cx="6416798"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a:ln w="3175">
                      <a:noFill/>
                    </a:ln>
                    <a:solidFill>
                      <a:srgbClr val="000000"/>
                    </a:solidFill>
                    <a:latin typeface="Segoe UI Light"/>
                  </a:rPr>
                  <a:t>Cost and time involved in integration of solution into existing environment. Extensibility of system </a:t>
                </a:r>
              </a:p>
            </p:txBody>
          </p:sp>
          <p:sp>
            <p:nvSpPr>
              <p:cNvPr id="29" name="Rectangle 27"/>
              <p:cNvSpPr/>
              <p:nvPr/>
            </p:nvSpPr>
            <p:spPr bwMode="auto">
              <a:xfrm>
                <a:off x="419875" y="4721288"/>
                <a:ext cx="82296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a:solidFill>
                    <a:srgbClr val="000000"/>
                  </a:solidFill>
                  <a:ea typeface="Segoe UI" pitchFamily="34" charset="0"/>
                  <a:cs typeface="Segoe UI" pitchFamily="34" charset="0"/>
                </a:endParaRPr>
              </a:p>
            </p:txBody>
          </p:sp>
        </p:grpSp>
        <p:sp>
          <p:nvSpPr>
            <p:cNvPr id="42" name="Freeform 21"/>
            <p:cNvSpPr>
              <a:spLocks noChangeAspect="1" noEditPoints="1"/>
            </p:cNvSpPr>
            <p:nvPr/>
          </p:nvSpPr>
          <p:spPr bwMode="black">
            <a:xfrm>
              <a:off x="684502" y="3915798"/>
              <a:ext cx="457200" cy="398487"/>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636240" y="1177777"/>
            <a:ext cx="11131423" cy="822960"/>
            <a:chOff x="505215" y="976781"/>
            <a:chExt cx="11131423" cy="822960"/>
          </a:xfrm>
        </p:grpSpPr>
        <p:grpSp>
          <p:nvGrpSpPr>
            <p:cNvPr id="18" name="Group 24"/>
            <p:cNvGrpSpPr/>
            <p:nvPr/>
          </p:nvGrpSpPr>
          <p:grpSpPr>
            <a:xfrm>
              <a:off x="505215" y="976781"/>
              <a:ext cx="11131423" cy="822960"/>
              <a:chOff x="419875" y="4721288"/>
              <a:chExt cx="11131423" cy="1690145"/>
            </a:xfrm>
          </p:grpSpPr>
          <p:sp>
            <p:nvSpPr>
              <p:cNvPr id="19" name="Rectangle 25"/>
              <p:cNvSpPr/>
              <p:nvPr/>
            </p:nvSpPr>
            <p:spPr bwMode="auto">
              <a:xfrm>
                <a:off x="1242835" y="4721288"/>
                <a:ext cx="3891665"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rgbClr val="EDC30D"/>
                    </a:solidFill>
                    <a:latin typeface="Segoe UI Light"/>
                    <a:ea typeface="Segoe UI" pitchFamily="34" charset="0"/>
                    <a:cs typeface="Segoe UI" pitchFamily="34" charset="0"/>
                  </a:rPr>
                  <a:t>Management of BI systems</a:t>
                </a:r>
              </a:p>
            </p:txBody>
          </p:sp>
          <p:sp>
            <p:nvSpPr>
              <p:cNvPr id="20" name="Rectangle 26"/>
              <p:cNvSpPr/>
              <p:nvPr/>
            </p:nvSpPr>
            <p:spPr bwMode="auto">
              <a:xfrm>
                <a:off x="5134500" y="4721288"/>
                <a:ext cx="6416798"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a:ln w="3175">
                      <a:noFill/>
                    </a:ln>
                    <a:solidFill>
                      <a:srgbClr val="000000"/>
                    </a:solidFill>
                    <a:latin typeface="Segoe UI Light"/>
                  </a:rPr>
                  <a:t>Time spent on setup and management of BI systems. Ongoing hardware acquisitions and maintenance to meet SLAs</a:t>
                </a:r>
              </a:p>
            </p:txBody>
          </p:sp>
          <p:sp>
            <p:nvSpPr>
              <p:cNvPr id="21" name="Rectangle 27"/>
              <p:cNvSpPr/>
              <p:nvPr/>
            </p:nvSpPr>
            <p:spPr bwMode="auto">
              <a:xfrm>
                <a:off x="419875" y="4721288"/>
                <a:ext cx="82296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a:solidFill>
                    <a:srgbClr val="000000"/>
                  </a:solidFill>
                  <a:ea typeface="Segoe UI" pitchFamily="34" charset="0"/>
                  <a:cs typeface="Segoe UI" pitchFamily="34" charset="0"/>
                </a:endParaRPr>
              </a:p>
            </p:txBody>
          </p:sp>
        </p:grpSp>
        <p:sp>
          <p:nvSpPr>
            <p:cNvPr id="43" name="Freeform 42"/>
            <p:cNvSpPr>
              <a:spLocks noChangeAspect="1"/>
            </p:cNvSpPr>
            <p:nvPr/>
          </p:nvSpPr>
          <p:spPr bwMode="black">
            <a:xfrm>
              <a:off x="682518" y="1240608"/>
              <a:ext cx="457200" cy="29530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p:cNvGrpSpPr/>
          <p:nvPr/>
        </p:nvGrpSpPr>
        <p:grpSpPr>
          <a:xfrm>
            <a:off x="636240" y="2088097"/>
            <a:ext cx="11131423" cy="822960"/>
            <a:chOff x="505215" y="1891395"/>
            <a:chExt cx="11131423" cy="822960"/>
          </a:xfrm>
        </p:grpSpPr>
        <p:grpSp>
          <p:nvGrpSpPr>
            <p:cNvPr id="14" name="Group 24"/>
            <p:cNvGrpSpPr/>
            <p:nvPr/>
          </p:nvGrpSpPr>
          <p:grpSpPr>
            <a:xfrm>
              <a:off x="505215" y="1891395"/>
              <a:ext cx="11131423" cy="822960"/>
              <a:chOff x="419875" y="4721288"/>
              <a:chExt cx="11131423" cy="1690145"/>
            </a:xfrm>
          </p:grpSpPr>
          <p:sp>
            <p:nvSpPr>
              <p:cNvPr id="15" name="Rectangle 25"/>
              <p:cNvSpPr/>
              <p:nvPr/>
            </p:nvSpPr>
            <p:spPr bwMode="auto">
              <a:xfrm>
                <a:off x="1242835" y="4721288"/>
                <a:ext cx="3891665"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rgbClr val="EDC30D"/>
                    </a:solidFill>
                    <a:latin typeface="Segoe UI Light"/>
                    <a:ea typeface="Segoe UI" pitchFamily="34" charset="0"/>
                    <a:cs typeface="Segoe UI" pitchFamily="34" charset="0"/>
                  </a:rPr>
                  <a:t>Variety of data sources</a:t>
                </a:r>
              </a:p>
            </p:txBody>
          </p:sp>
          <p:sp>
            <p:nvSpPr>
              <p:cNvPr id="16" name="Rectangle 26"/>
              <p:cNvSpPr/>
              <p:nvPr/>
            </p:nvSpPr>
            <p:spPr bwMode="auto">
              <a:xfrm>
                <a:off x="5134500" y="4721288"/>
                <a:ext cx="6416798"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a:ln w="3175">
                      <a:noFill/>
                    </a:ln>
                    <a:solidFill>
                      <a:srgbClr val="000000"/>
                    </a:solidFill>
                    <a:latin typeface="Segoe UI Light"/>
                  </a:rPr>
                  <a:t>Complexity of connecting to on-premise and cloud (SaaS) data sources</a:t>
                </a:r>
              </a:p>
            </p:txBody>
          </p:sp>
          <p:sp>
            <p:nvSpPr>
              <p:cNvPr id="17" name="Rectangle 27"/>
              <p:cNvSpPr/>
              <p:nvPr/>
            </p:nvSpPr>
            <p:spPr bwMode="auto">
              <a:xfrm>
                <a:off x="419875" y="4721288"/>
                <a:ext cx="82296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a:solidFill>
                    <a:srgbClr val="000000"/>
                  </a:solidFill>
                  <a:ea typeface="Segoe UI" pitchFamily="34" charset="0"/>
                  <a:cs typeface="Segoe UI" pitchFamily="34" charset="0"/>
                </a:endParaRPr>
              </a:p>
            </p:txBody>
          </p:sp>
        </p:grpSp>
        <p:grpSp>
          <p:nvGrpSpPr>
            <p:cNvPr id="6" name="Group 5"/>
            <p:cNvGrpSpPr/>
            <p:nvPr/>
          </p:nvGrpSpPr>
          <p:grpSpPr>
            <a:xfrm>
              <a:off x="682518" y="2083950"/>
              <a:ext cx="457200" cy="465990"/>
              <a:chOff x="810855" y="2271601"/>
              <a:chExt cx="457200" cy="465990"/>
            </a:xfrm>
          </p:grpSpPr>
          <p:sp>
            <p:nvSpPr>
              <p:cNvPr id="45" name="Freeform 5"/>
              <p:cNvSpPr>
                <a:spLocks noEditPoints="1"/>
              </p:cNvSpPr>
              <p:nvPr/>
            </p:nvSpPr>
            <p:spPr bwMode="black">
              <a:xfrm>
                <a:off x="892260" y="2271601"/>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noChangeAspect="1"/>
              </p:cNvSpPr>
              <p:nvPr/>
            </p:nvSpPr>
            <p:spPr bwMode="black">
              <a:xfrm>
                <a:off x="810855" y="2476645"/>
                <a:ext cx="373866" cy="260946"/>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68738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8442" y="52742"/>
            <a:ext cx="9885055" cy="646331"/>
          </a:xfrm>
          <a:prstGeom prst="rect">
            <a:avLst/>
          </a:prstGeom>
          <a:noFill/>
        </p:spPr>
        <p:txBody>
          <a:bodyPr wrap="square" rtlCol="0">
            <a:spAutoFit/>
          </a:bodyPr>
          <a:lstStyle/>
          <a:p>
            <a:r>
              <a:rPr lang="en-IN" sz="3600" spc="-100">
                <a:ln w="3175">
                  <a:noFill/>
                </a:ln>
                <a:solidFill>
                  <a:srgbClr val="000000"/>
                </a:solidFill>
                <a:latin typeface="Segoe UI Light"/>
                <a:cs typeface="Segoe UI" pitchFamily="34" charset="0"/>
              </a:rPr>
              <a:t>Power BI Overview</a:t>
            </a:r>
          </a:p>
        </p:txBody>
      </p:sp>
      <p:sp>
        <p:nvSpPr>
          <p:cNvPr id="65" name="Flowchart: Process 64"/>
          <p:cNvSpPr/>
          <p:nvPr/>
        </p:nvSpPr>
        <p:spPr bwMode="auto">
          <a:xfrm>
            <a:off x="391418" y="1577067"/>
            <a:ext cx="3552200" cy="4583909"/>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0000"/>
              </a:solidFill>
              <a:ea typeface="Segoe UI" pitchFamily="34" charset="0"/>
              <a:cs typeface="Segoe UI" pitchFamily="34" charset="0"/>
            </a:endParaRPr>
          </a:p>
        </p:txBody>
      </p:sp>
      <p:sp>
        <p:nvSpPr>
          <p:cNvPr id="66" name="Rectangle 65"/>
          <p:cNvSpPr/>
          <p:nvPr/>
        </p:nvSpPr>
        <p:spPr bwMode="auto">
          <a:xfrm>
            <a:off x="391416" y="1577068"/>
            <a:ext cx="11409165" cy="4583909"/>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a:xfrm>
            <a:off x="751805" y="1704548"/>
            <a:ext cx="1692204" cy="400110"/>
          </a:xfrm>
          <a:prstGeom prst="rect">
            <a:avLst/>
          </a:prstGeom>
        </p:spPr>
        <p:txBody>
          <a:bodyPr wrap="square">
            <a:spAutoFit/>
          </a:bodyPr>
          <a:lstStyle/>
          <a:p>
            <a:pPr defTabSz="914367">
              <a:spcAft>
                <a:spcPts val="588"/>
              </a:spcAft>
            </a:pPr>
            <a:r>
              <a:rPr lang="en-US" sz="2000">
                <a:solidFill>
                  <a:srgbClr val="000000"/>
                </a:solidFill>
              </a:rPr>
              <a:t>Data sources</a:t>
            </a:r>
          </a:p>
        </p:txBody>
      </p:sp>
      <p:cxnSp>
        <p:nvCxnSpPr>
          <p:cNvPr id="97" name="Straight Connector 96"/>
          <p:cNvCxnSpPr/>
          <p:nvPr/>
        </p:nvCxnSpPr>
        <p:spPr>
          <a:xfrm>
            <a:off x="1070439" y="2872886"/>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8" name="Rectangle 145"/>
          <p:cNvSpPr/>
          <p:nvPr/>
        </p:nvSpPr>
        <p:spPr bwMode="auto">
          <a:xfrm>
            <a:off x="1014872" y="2314939"/>
            <a:ext cx="2059649" cy="4952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a:solidFill>
                  <a:srgbClr val="000000"/>
                </a:solidFill>
                <a:cs typeface="Segoe UI Light" panose="020B0502040204020203" pitchFamily="34" charset="0"/>
              </a:rPr>
              <a:t>Cloud-based SaaS solutions</a:t>
            </a:r>
          </a:p>
          <a:p>
            <a:pPr defTabSz="914367">
              <a:spcAft>
                <a:spcPts val="600"/>
              </a:spcAft>
            </a:pPr>
            <a:r>
              <a:rPr lang="en-US" sz="900" i="1">
                <a:solidFill>
                  <a:srgbClr val="000000"/>
                </a:solidFill>
                <a:cs typeface="Segoe UI Light" panose="020B0502040204020203" pitchFamily="34" charset="0"/>
              </a:rPr>
              <a:t>e.g. </a:t>
            </a:r>
            <a:r>
              <a:rPr lang="en-US" sz="900" i="1" err="1">
                <a:solidFill>
                  <a:srgbClr val="000000"/>
                </a:solidFill>
                <a:cs typeface="Segoe UI Light" panose="020B0502040204020203" pitchFamily="34" charset="0"/>
              </a:rPr>
              <a:t>Marketo</a:t>
            </a:r>
            <a:r>
              <a:rPr lang="en-US" sz="900" i="1">
                <a:solidFill>
                  <a:srgbClr val="000000"/>
                </a:solidFill>
                <a:cs typeface="Segoe UI Light" panose="020B0502040204020203" pitchFamily="34" charset="0"/>
              </a:rPr>
              <a:t>, Salesforce, </a:t>
            </a:r>
            <a:r>
              <a:rPr lang="en-US" sz="900" i="1" err="1">
                <a:solidFill>
                  <a:srgbClr val="000000"/>
                </a:solidFill>
                <a:cs typeface="Segoe UI Light" panose="020B0502040204020203" pitchFamily="34" charset="0"/>
              </a:rPr>
              <a:t>Quickbooks</a:t>
            </a:r>
            <a:r>
              <a:rPr lang="en-US" sz="900" i="1">
                <a:solidFill>
                  <a:srgbClr val="000000"/>
                </a:solidFill>
                <a:cs typeface="Segoe UI Light" panose="020B0502040204020203" pitchFamily="34" charset="0"/>
              </a:rPr>
              <a:t>, Google Analytics, …</a:t>
            </a:r>
          </a:p>
        </p:txBody>
      </p:sp>
      <p:sp>
        <p:nvSpPr>
          <p:cNvPr id="100" name="Oval 147"/>
          <p:cNvSpPr/>
          <p:nvPr/>
        </p:nvSpPr>
        <p:spPr bwMode="auto">
          <a:xfrm>
            <a:off x="644325" y="244563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332"/>
          <p:cNvGrpSpPr/>
          <p:nvPr/>
        </p:nvGrpSpPr>
        <p:grpSpPr>
          <a:xfrm>
            <a:off x="696368" y="2521568"/>
            <a:ext cx="261675" cy="213902"/>
            <a:chOff x="2123129" y="1797431"/>
            <a:chExt cx="2472585" cy="2021180"/>
          </a:xfrm>
        </p:grpSpPr>
        <p:sp>
          <p:nvSpPr>
            <p:cNvPr id="102"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104" name="Straight Connector 103"/>
          <p:cNvCxnSpPr/>
          <p:nvPr/>
        </p:nvCxnSpPr>
        <p:spPr>
          <a:xfrm>
            <a:off x="1070439" y="3414997"/>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5" name="Rectangle 152"/>
          <p:cNvSpPr/>
          <p:nvPr/>
        </p:nvSpPr>
        <p:spPr bwMode="auto">
          <a:xfrm>
            <a:off x="1009226" y="2903143"/>
            <a:ext cx="1982520" cy="4369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a:solidFill>
                  <a:srgbClr val="000000"/>
                </a:solidFill>
                <a:cs typeface="Segoe UI Light" panose="020B0502040204020203" pitchFamily="34" charset="0"/>
              </a:rPr>
              <a:t>On-premises data</a:t>
            </a:r>
          </a:p>
          <a:p>
            <a:pPr defTabSz="914367"/>
            <a:r>
              <a:rPr lang="en-US" sz="900">
                <a:solidFill>
                  <a:srgbClr val="000000"/>
                </a:solidFill>
                <a:cs typeface="Segoe UI Light" panose="020B0502040204020203" pitchFamily="34" charset="0"/>
              </a:rPr>
              <a:t>e.g. Analysis Services, SQL Server</a:t>
            </a:r>
          </a:p>
        </p:txBody>
      </p:sp>
      <p:sp>
        <p:nvSpPr>
          <p:cNvPr id="107" name="Oval 154"/>
          <p:cNvSpPr/>
          <p:nvPr/>
        </p:nvSpPr>
        <p:spPr bwMode="auto">
          <a:xfrm>
            <a:off x="644325" y="297432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8" name="Freeform 30"/>
          <p:cNvSpPr>
            <a:spLocks noEditPoints="1"/>
          </p:cNvSpPr>
          <p:nvPr/>
        </p:nvSpPr>
        <p:spPr bwMode="auto">
          <a:xfrm>
            <a:off x="726710" y="3068558"/>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cxnSp>
        <p:nvCxnSpPr>
          <p:cNvPr id="109" name="Straight Connector 108"/>
          <p:cNvCxnSpPr/>
          <p:nvPr/>
        </p:nvCxnSpPr>
        <p:spPr>
          <a:xfrm>
            <a:off x="1070439" y="399078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1" name="Rectangle 1074"/>
          <p:cNvSpPr/>
          <p:nvPr/>
        </p:nvSpPr>
        <p:spPr bwMode="auto">
          <a:xfrm>
            <a:off x="1009225" y="3313545"/>
            <a:ext cx="2065297" cy="7966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100">
                <a:solidFill>
                  <a:srgbClr val="000000"/>
                </a:solidFill>
                <a:cs typeface="Segoe UI Light" panose="020B0502040204020203" pitchFamily="34" charset="0"/>
              </a:rPr>
              <a:t>Organizational content packs</a:t>
            </a:r>
            <a:br>
              <a:rPr lang="en-US" sz="1100">
                <a:solidFill>
                  <a:srgbClr val="000000"/>
                </a:solidFill>
                <a:cs typeface="Segoe UI Light" panose="020B0502040204020203" pitchFamily="34" charset="0"/>
              </a:rPr>
            </a:br>
            <a:r>
              <a:rPr lang="en-US" sz="900" i="1">
                <a:solidFill>
                  <a:srgbClr val="000000"/>
                </a:solidFill>
                <a:cs typeface="Segoe UI Light" panose="020B0502040204020203" pitchFamily="34" charset="0"/>
              </a:rPr>
              <a:t>Corporate data sources or external data services</a:t>
            </a:r>
          </a:p>
        </p:txBody>
      </p:sp>
      <p:sp>
        <p:nvSpPr>
          <p:cNvPr id="113" name="Oval 1076"/>
          <p:cNvSpPr/>
          <p:nvPr/>
        </p:nvSpPr>
        <p:spPr bwMode="auto">
          <a:xfrm>
            <a:off x="644325" y="351663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4" name="Group 113"/>
          <p:cNvGrpSpPr/>
          <p:nvPr/>
        </p:nvGrpSpPr>
        <p:grpSpPr>
          <a:xfrm>
            <a:off x="719568" y="3604903"/>
            <a:ext cx="215269" cy="189218"/>
            <a:chOff x="681704" y="2920140"/>
            <a:chExt cx="321649" cy="282723"/>
          </a:xfrm>
          <a:solidFill>
            <a:schemeClr val="tx1"/>
          </a:solidFill>
        </p:grpSpPr>
        <p:sp>
          <p:nvSpPr>
            <p:cNvPr id="115"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118" name="Straight Connector 117"/>
          <p:cNvCxnSpPr/>
          <p:nvPr/>
        </p:nvCxnSpPr>
        <p:spPr>
          <a:xfrm>
            <a:off x="1070439" y="4485462"/>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0" name="Rectangle 1081"/>
          <p:cNvSpPr/>
          <p:nvPr/>
        </p:nvSpPr>
        <p:spPr bwMode="auto">
          <a:xfrm>
            <a:off x="999799" y="3990784"/>
            <a:ext cx="1982520" cy="4466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a:solidFill>
                  <a:srgbClr val="000000"/>
                </a:solidFill>
                <a:cs typeface="Segoe UI Light" panose="020B0502040204020203" pitchFamily="34" charset="0"/>
              </a:rPr>
              <a:t>Azure services</a:t>
            </a:r>
          </a:p>
          <a:p>
            <a:pPr defTabSz="914367">
              <a:spcAft>
                <a:spcPts val="600"/>
              </a:spcAft>
            </a:pPr>
            <a:r>
              <a:rPr lang="en-US" sz="900" i="1">
                <a:solidFill>
                  <a:srgbClr val="000000"/>
                </a:solidFill>
                <a:cs typeface="Segoe UI Light" panose="020B0502040204020203" pitchFamily="34" charset="0"/>
              </a:rPr>
              <a:t>Azure SQL, Stream Analytics…</a:t>
            </a:r>
          </a:p>
        </p:txBody>
      </p:sp>
      <p:sp>
        <p:nvSpPr>
          <p:cNvPr id="122" name="Oval 1083"/>
          <p:cNvSpPr/>
          <p:nvPr/>
        </p:nvSpPr>
        <p:spPr bwMode="auto">
          <a:xfrm>
            <a:off x="644325" y="403096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379"/>
          <p:cNvGrpSpPr/>
          <p:nvPr/>
        </p:nvGrpSpPr>
        <p:grpSpPr>
          <a:xfrm>
            <a:off x="710525" y="4151670"/>
            <a:ext cx="233359" cy="162454"/>
            <a:chOff x="3543365" y="7242811"/>
            <a:chExt cx="1238250" cy="862013"/>
          </a:xfrm>
          <a:solidFill>
            <a:schemeClr val="tx1"/>
          </a:solidFill>
        </p:grpSpPr>
        <p:sp>
          <p:nvSpPr>
            <p:cNvPr id="124"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41" name="Rectangle 160"/>
          <p:cNvSpPr/>
          <p:nvPr/>
        </p:nvSpPr>
        <p:spPr bwMode="auto">
          <a:xfrm>
            <a:off x="999799" y="453035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a:solidFill>
                  <a:srgbClr val="000000"/>
                </a:solidFill>
                <a:cs typeface="Segoe UI Light" panose="020B0502040204020203" pitchFamily="34" charset="0"/>
              </a:rPr>
              <a:t>Excel and CSV files</a:t>
            </a:r>
          </a:p>
          <a:p>
            <a:pPr defTabSz="914367"/>
            <a:r>
              <a:rPr lang="en-IN" sz="900" i="1">
                <a:solidFill>
                  <a:srgbClr val="000000"/>
                </a:solidFill>
                <a:cs typeface="Segoe UI Light" panose="020B0502040204020203" pitchFamily="34" charset="0"/>
              </a:rPr>
              <a:t>Workbook data, flat files</a:t>
            </a:r>
          </a:p>
        </p:txBody>
      </p:sp>
      <p:sp>
        <p:nvSpPr>
          <p:cNvPr id="143" name="Oval 162"/>
          <p:cNvSpPr/>
          <p:nvPr/>
        </p:nvSpPr>
        <p:spPr bwMode="auto">
          <a:xfrm>
            <a:off x="644325" y="453035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5" name="Straight Connector 144"/>
          <p:cNvCxnSpPr/>
          <p:nvPr/>
        </p:nvCxnSpPr>
        <p:spPr>
          <a:xfrm>
            <a:off x="1070439" y="496187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9" name="Oval 162"/>
          <p:cNvSpPr/>
          <p:nvPr/>
        </p:nvSpPr>
        <p:spPr bwMode="auto">
          <a:xfrm>
            <a:off x="644325" y="503890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60"/>
          <p:cNvSpPr/>
          <p:nvPr/>
        </p:nvSpPr>
        <p:spPr bwMode="auto">
          <a:xfrm>
            <a:off x="999799" y="5038902"/>
            <a:ext cx="1982520" cy="4249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a:solidFill>
                  <a:srgbClr val="000000"/>
                </a:solidFill>
                <a:cs typeface="Segoe UI Light" panose="020B0502040204020203" pitchFamily="34" charset="0"/>
              </a:rPr>
              <a:t>Power BI Desktop files</a:t>
            </a:r>
          </a:p>
          <a:p>
            <a:pPr defTabSz="914367"/>
            <a:r>
              <a:rPr lang="en-IN" sz="900" i="1">
                <a:solidFill>
                  <a:srgbClr val="000000"/>
                </a:solidFill>
                <a:cs typeface="Segoe UI Light" panose="020B0502040204020203" pitchFamily="34" charset="0"/>
              </a:rPr>
              <a:t>Data from files, databases, Azure, Online Services, and other sources</a:t>
            </a:r>
          </a:p>
        </p:txBody>
      </p:sp>
      <p:sp>
        <p:nvSpPr>
          <p:cNvPr id="205" name="Isosceles Triangle 153"/>
          <p:cNvSpPr/>
          <p:nvPr/>
        </p:nvSpPr>
        <p:spPr bwMode="auto">
          <a:xfrm rot="5400000">
            <a:off x="1882570" y="3755652"/>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a:solidFill>
                <a:srgbClr val="FFFFFF"/>
              </a:solidFill>
              <a:cs typeface="Segoe UI Light" panose="020B0502040204020203" pitchFamily="34" charset="0"/>
            </a:endParaRPr>
          </a:p>
        </p:txBody>
      </p:sp>
      <p:pic>
        <p:nvPicPr>
          <p:cNvPr id="208" name="Picture 207"/>
          <p:cNvPicPr>
            <a:picLocks noChangeAspect="1"/>
          </p:cNvPicPr>
          <p:nvPr/>
        </p:nvPicPr>
        <p:blipFill rotWithShape="1">
          <a:blip r:embed="rId3"/>
          <a:srcRect l="6503" t="21287" r="74698" b="20220"/>
          <a:stretch/>
        </p:blipFill>
        <p:spPr>
          <a:xfrm>
            <a:off x="724230" y="5104552"/>
            <a:ext cx="228600" cy="231962"/>
          </a:xfrm>
          <a:prstGeom prst="rect">
            <a:avLst/>
          </a:prstGeom>
        </p:spPr>
      </p:pic>
      <p:grpSp>
        <p:nvGrpSpPr>
          <p:cNvPr id="21" name="Group 20"/>
          <p:cNvGrpSpPr/>
          <p:nvPr/>
        </p:nvGrpSpPr>
        <p:grpSpPr>
          <a:xfrm>
            <a:off x="4306193" y="5441922"/>
            <a:ext cx="1333108" cy="274320"/>
            <a:chOff x="4306193" y="5441922"/>
            <a:chExt cx="1333108" cy="274320"/>
          </a:xfrm>
        </p:grpSpPr>
        <p:sp>
          <p:nvSpPr>
            <p:cNvPr id="173"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Data refresh</a:t>
              </a:r>
            </a:p>
          </p:txBody>
        </p:sp>
        <p:sp>
          <p:nvSpPr>
            <p:cNvPr id="174"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grpSp>
      <p:grpSp>
        <p:nvGrpSpPr>
          <p:cNvPr id="18" name="Group 17"/>
          <p:cNvGrpSpPr/>
          <p:nvPr/>
        </p:nvGrpSpPr>
        <p:grpSpPr>
          <a:xfrm>
            <a:off x="4306193" y="3788016"/>
            <a:ext cx="1442048" cy="268606"/>
            <a:chOff x="4306193" y="3788016"/>
            <a:chExt cx="1442048" cy="268606"/>
          </a:xfrm>
        </p:grpSpPr>
        <p:sp>
          <p:nvSpPr>
            <p:cNvPr id="176"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Visualizations</a:t>
              </a:r>
              <a:endParaRPr lang="en-US" sz="1200">
                <a:solidFill>
                  <a:srgbClr val="000000"/>
                </a:solidFill>
                <a:ea typeface="Segoe UI" pitchFamily="34" charset="0"/>
                <a:cs typeface="Segoe UI" pitchFamily="34" charset="0"/>
              </a:endParaRPr>
            </a:p>
          </p:txBody>
        </p:sp>
        <p:sp>
          <p:nvSpPr>
            <p:cNvPr id="177" name="Freeform 176"/>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4305597" y="3236714"/>
            <a:ext cx="1646867" cy="274320"/>
            <a:chOff x="4305597" y="3236714"/>
            <a:chExt cx="1646867" cy="274320"/>
          </a:xfrm>
        </p:grpSpPr>
        <p:sp>
          <p:nvSpPr>
            <p:cNvPr id="219"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Live dashboards</a:t>
              </a:r>
            </a:p>
          </p:txBody>
        </p:sp>
        <p:sp>
          <p:nvSpPr>
            <p:cNvPr id="220"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a:solidFill>
                  <a:srgbClr val="000000"/>
                </a:solidFill>
              </a:endParaRPr>
            </a:p>
          </p:txBody>
        </p:sp>
      </p:grpSp>
      <p:grpSp>
        <p:nvGrpSpPr>
          <p:cNvPr id="16" name="Group 15"/>
          <p:cNvGrpSpPr/>
          <p:nvPr/>
        </p:nvGrpSpPr>
        <p:grpSpPr>
          <a:xfrm>
            <a:off x="4306193" y="2634382"/>
            <a:ext cx="1497576" cy="290409"/>
            <a:chOff x="4306193" y="2634382"/>
            <a:chExt cx="1497576" cy="290409"/>
          </a:xfrm>
        </p:grpSpPr>
        <p:sp>
          <p:nvSpPr>
            <p:cNvPr id="227" name="Freeform 226"/>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228"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Content packs</a:t>
              </a:r>
            </a:p>
          </p:txBody>
        </p:sp>
      </p:grpSp>
      <p:sp>
        <p:nvSpPr>
          <p:cNvPr id="26" name="Left Bracket 25"/>
          <p:cNvSpPr/>
          <p:nvPr/>
        </p:nvSpPr>
        <p:spPr>
          <a:xfrm>
            <a:off x="4133759" y="2811399"/>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nvGrpSpPr>
          <p:cNvPr id="14" name="Group 13"/>
          <p:cNvGrpSpPr/>
          <p:nvPr/>
        </p:nvGrpSpPr>
        <p:grpSpPr>
          <a:xfrm>
            <a:off x="9011801" y="2658719"/>
            <a:ext cx="2258229" cy="274320"/>
            <a:chOff x="9011801" y="2831439"/>
            <a:chExt cx="2258229" cy="274320"/>
          </a:xfrm>
        </p:grpSpPr>
        <p:sp>
          <p:nvSpPr>
            <p:cNvPr id="110"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Sharing &amp; collaboration</a:t>
              </a:r>
            </a:p>
          </p:txBody>
        </p:sp>
        <p:sp>
          <p:nvSpPr>
            <p:cNvPr id="112" name="Freeform 111"/>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a:off x="10217405" y="126609"/>
            <a:ext cx="1875360" cy="572464"/>
            <a:chOff x="10316641" y="149435"/>
            <a:chExt cx="1875360" cy="572464"/>
          </a:xfrm>
        </p:grpSpPr>
        <p:pic>
          <p:nvPicPr>
            <p:cNvPr id="95" name="Picture 94"/>
            <p:cNvPicPr>
              <a:picLocks noChangeAspect="1"/>
            </p:cNvPicPr>
            <p:nvPr/>
          </p:nvPicPr>
          <p:blipFill>
            <a:blip r:embed="rId4">
              <a:duotone>
                <a:schemeClr val="bg2">
                  <a:shade val="45000"/>
                  <a:satMod val="135000"/>
                </a:schemeClr>
                <a:prstClr val="white"/>
              </a:duotone>
              <a:lum bright="-32000"/>
            </a:blip>
            <a:stretch>
              <a:fillRect/>
            </a:stretch>
          </p:blipFill>
          <p:spPr>
            <a:xfrm>
              <a:off x="10316641" y="213005"/>
              <a:ext cx="484908" cy="445325"/>
            </a:xfrm>
            <a:prstGeom prst="rect">
              <a:avLst/>
            </a:prstGeom>
          </p:spPr>
        </p:pic>
        <p:sp>
          <p:nvSpPr>
            <p:cNvPr id="96" name="TextBox 95"/>
            <p:cNvSpPr txBox="1"/>
            <p:nvPr/>
          </p:nvSpPr>
          <p:spPr>
            <a:xfrm>
              <a:off x="10716157" y="149435"/>
              <a:ext cx="1475844" cy="572464"/>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rgbClr val="000000"/>
                      </a:gs>
                      <a:gs pos="30000">
                        <a:srgbClr val="000000"/>
                      </a:gs>
                    </a:gsLst>
                    <a:lin ang="5400000" scaled="0"/>
                  </a:gradFill>
                  <a:latin typeface="Segoe UI Light"/>
                </a:rPr>
                <a:t>Power BI</a:t>
              </a:r>
            </a:p>
          </p:txBody>
        </p:sp>
      </p:grpSp>
      <p:grpSp>
        <p:nvGrpSpPr>
          <p:cNvPr id="15" name="Group 14"/>
          <p:cNvGrpSpPr/>
          <p:nvPr/>
        </p:nvGrpSpPr>
        <p:grpSpPr>
          <a:xfrm>
            <a:off x="6395967" y="2662299"/>
            <a:ext cx="2224537" cy="232779"/>
            <a:chOff x="6395967" y="2662299"/>
            <a:chExt cx="2224537" cy="232779"/>
          </a:xfrm>
        </p:grpSpPr>
        <p:sp>
          <p:nvSpPr>
            <p:cNvPr id="210"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Natural language query</a:t>
              </a:r>
            </a:p>
          </p:txBody>
        </p:sp>
        <p:sp>
          <p:nvSpPr>
            <p:cNvPr id="3" name="Oval Callout 2"/>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a:solidFill>
                  <a:srgbClr val="000000"/>
                </a:solidFill>
                <a:ea typeface="Segoe UI" pitchFamily="34" charset="0"/>
                <a:cs typeface="Segoe UI" pitchFamily="34" charset="0"/>
              </a:endParaRPr>
            </a:p>
          </p:txBody>
        </p:sp>
      </p:grpSp>
      <p:grpSp>
        <p:nvGrpSpPr>
          <p:cNvPr id="19" name="Group 18"/>
          <p:cNvGrpSpPr/>
          <p:nvPr/>
        </p:nvGrpSpPr>
        <p:grpSpPr>
          <a:xfrm>
            <a:off x="4306193" y="4364674"/>
            <a:ext cx="983781" cy="311845"/>
            <a:chOff x="4306193" y="4364674"/>
            <a:chExt cx="983781" cy="311845"/>
          </a:xfrm>
        </p:grpSpPr>
        <p:sp>
          <p:nvSpPr>
            <p:cNvPr id="179"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Reports</a:t>
              </a:r>
              <a:endParaRPr lang="en-US" sz="1200">
                <a:solidFill>
                  <a:srgbClr val="000000"/>
                </a:solidFill>
                <a:ea typeface="Segoe UI" pitchFamily="34" charset="0"/>
                <a:cs typeface="Segoe UI" pitchFamily="34" charset="0"/>
              </a:endParaRPr>
            </a:p>
          </p:txBody>
        </p:sp>
        <p:sp>
          <p:nvSpPr>
            <p:cNvPr id="5" name="Flowchart: Document 4"/>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 name="Group 19"/>
          <p:cNvGrpSpPr/>
          <p:nvPr/>
        </p:nvGrpSpPr>
        <p:grpSpPr>
          <a:xfrm>
            <a:off x="3979430" y="4771518"/>
            <a:ext cx="1376075" cy="572464"/>
            <a:chOff x="3979430" y="4771518"/>
            <a:chExt cx="1376075" cy="572464"/>
          </a:xfrm>
        </p:grpSpPr>
        <p:sp>
          <p:nvSpPr>
            <p:cNvPr id="182"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Datasets</a:t>
              </a:r>
            </a:p>
          </p:txBody>
        </p:sp>
        <p:sp>
          <p:nvSpPr>
            <p:cNvPr id="13" name="TextBox 12"/>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dirty="0">
                  <a:solidFill>
                    <a:srgbClr val="F2C812"/>
                  </a:solidFill>
                </a:rPr>
                <a:t>01001</a:t>
              </a:r>
            </a:p>
            <a:p>
              <a:pPr algn="ctr"/>
              <a:r>
                <a:rPr lang="en-US" sz="900" b="1" dirty="0">
                  <a:solidFill>
                    <a:srgbClr val="F2C812"/>
                  </a:solidFill>
                </a:rPr>
                <a:t>10101</a:t>
              </a:r>
            </a:p>
          </p:txBody>
        </p:sp>
      </p:grpSp>
      <p:sp>
        <p:nvSpPr>
          <p:cNvPr id="158" name="Rectangle 157"/>
          <p:cNvSpPr/>
          <p:nvPr/>
        </p:nvSpPr>
        <p:spPr>
          <a:xfrm>
            <a:off x="4066679" y="1704548"/>
            <a:ext cx="4018415" cy="400110"/>
          </a:xfrm>
          <a:prstGeom prst="rect">
            <a:avLst/>
          </a:prstGeom>
        </p:spPr>
        <p:txBody>
          <a:bodyPr wrap="square">
            <a:spAutoFit/>
          </a:bodyPr>
          <a:lstStyle/>
          <a:p>
            <a:pPr defTabSz="914367">
              <a:spcAft>
                <a:spcPts val="588"/>
              </a:spcAft>
            </a:pPr>
            <a:r>
              <a:rPr lang="en-US" sz="2000">
                <a:solidFill>
                  <a:srgbClr val="000000"/>
                </a:solidFill>
              </a:rPr>
              <a:t>Power BI Service</a:t>
            </a:r>
          </a:p>
        </p:txBody>
      </p:sp>
      <p:grpSp>
        <p:nvGrpSpPr>
          <p:cNvPr id="159" name="Group 158"/>
          <p:cNvGrpSpPr>
            <a:grpSpLocks noChangeAspect="1"/>
          </p:cNvGrpSpPr>
          <p:nvPr/>
        </p:nvGrpSpPr>
        <p:grpSpPr>
          <a:xfrm>
            <a:off x="6215359" y="3127602"/>
            <a:ext cx="5120640" cy="2756516"/>
            <a:chOff x="266699" y="-225976"/>
            <a:chExt cx="11319416" cy="6093390"/>
          </a:xfrm>
        </p:grpSpPr>
        <p:grpSp>
          <p:nvGrpSpPr>
            <p:cNvPr id="160" name="Group 159"/>
            <p:cNvGrpSpPr/>
            <p:nvPr/>
          </p:nvGrpSpPr>
          <p:grpSpPr>
            <a:xfrm>
              <a:off x="266699" y="-225976"/>
              <a:ext cx="11319416" cy="6093390"/>
              <a:chOff x="6856629" y="2032578"/>
              <a:chExt cx="5221473" cy="2523453"/>
            </a:xfrm>
          </p:grpSpPr>
          <p:sp>
            <p:nvSpPr>
              <p:cNvPr id="164" name="Rounded Rectangle 223"/>
              <p:cNvSpPr/>
              <p:nvPr/>
            </p:nvSpPr>
            <p:spPr bwMode="auto">
              <a:xfrm>
                <a:off x="10432181" y="2032578"/>
                <a:ext cx="616073" cy="1042089"/>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rgbClr val="A5A5A5">
                  <a:lumMod val="50000"/>
                </a:srgbClr>
              </a:solid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err="1">
                  <a:ln>
                    <a:noFill/>
                  </a:ln>
                  <a:solidFill>
                    <a:srgbClr val="68217A"/>
                  </a:solidFill>
                  <a:effectLst/>
                  <a:uLnTx/>
                  <a:uFillTx/>
                  <a:latin typeface="Calibri" panose="020F0502020204030204"/>
                  <a:ea typeface="Segoe UI" pitchFamily="34" charset="0"/>
                  <a:cs typeface="Segoe UI" pitchFamily="34" charset="0"/>
                </a:endParaRPr>
              </a:p>
            </p:txBody>
          </p:sp>
          <p:sp>
            <p:nvSpPr>
              <p:cNvPr id="165" name="Freeform 1383"/>
              <p:cNvSpPr>
                <a:spLocks noChangeAspect="1" noEditPoints="1"/>
              </p:cNvSpPr>
              <p:nvPr/>
            </p:nvSpPr>
            <p:spPr bwMode="auto">
              <a:xfrm>
                <a:off x="6856629" y="2534980"/>
                <a:ext cx="4002717" cy="2021051"/>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A5A5A5">
                  <a:lumMod val="50000"/>
                </a:srgbClr>
              </a:solidFill>
              <a:ln w="9525">
                <a:solidFill>
                  <a:sysClr val="window" lastClr="FFFFFF"/>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66" name="Group 165"/>
              <p:cNvGrpSpPr/>
              <p:nvPr/>
            </p:nvGrpSpPr>
            <p:grpSpPr>
              <a:xfrm>
                <a:off x="10432182" y="3198527"/>
                <a:ext cx="1645920" cy="1132186"/>
                <a:chOff x="1117587" y="1757085"/>
                <a:chExt cx="2372574" cy="1629559"/>
              </a:xfrm>
            </p:grpSpPr>
            <p:sp>
              <p:nvSpPr>
                <p:cNvPr id="167" name="Rounded Rectangle 89"/>
                <p:cNvSpPr>
                  <a:spLocks noChangeAspect="1"/>
                </p:cNvSpPr>
                <p:nvPr/>
              </p:nvSpPr>
              <p:spPr bwMode="auto">
                <a:xfrm rot="16200000">
                  <a:off x="1489094" y="1385578"/>
                  <a:ext cx="1629559"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rgbClr val="A5A5A5">
                    <a:lumMod val="50000"/>
                  </a:srgbClr>
                </a:solid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err="1">
                    <a:ln>
                      <a:noFill/>
                    </a:ln>
                    <a:solidFill>
                      <a:srgbClr val="68217A"/>
                    </a:solidFill>
                    <a:effectLst/>
                    <a:uLnTx/>
                    <a:uFillTx/>
                    <a:latin typeface="Calibri" panose="020F0502020204030204"/>
                    <a:ea typeface="Segoe UI" pitchFamily="34" charset="0"/>
                    <a:cs typeface="Segoe UI" pitchFamily="34" charset="0"/>
                  </a:endParaRPr>
                </a:p>
              </p:txBody>
            </p:sp>
            <p:sp>
              <p:nvSpPr>
                <p:cNvPr id="168" name="Rectangle 167"/>
                <p:cNvSpPr/>
                <p:nvPr/>
              </p:nvSpPr>
              <p:spPr bwMode="auto">
                <a:xfrm>
                  <a:off x="3172854" y="1909278"/>
                  <a:ext cx="307998" cy="808750"/>
                </a:xfrm>
                <a:prstGeom prst="rect">
                  <a:avLst/>
                </a:prstGeom>
                <a:solidFill>
                  <a:srgbClr val="A5A5A5">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69" name="Picture 168"/>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3229523" y="2500731"/>
                  <a:ext cx="195334" cy="108208"/>
                </a:xfrm>
                <a:prstGeom prst="rect">
                  <a:avLst/>
                </a:prstGeom>
              </p:spPr>
            </p:pic>
          </p:grpSp>
        </p:grpSp>
        <p:pic>
          <p:nvPicPr>
            <p:cNvPr id="161" name="Picture 160"/>
            <p:cNvPicPr>
              <a:picLocks noChangeAspect="1"/>
            </p:cNvPicPr>
            <p:nvPr/>
          </p:nvPicPr>
          <p:blipFill>
            <a:blip r:embed="rId6"/>
            <a:stretch>
              <a:fillRect/>
            </a:stretch>
          </p:blipFill>
          <p:spPr>
            <a:xfrm>
              <a:off x="1573234" y="1197427"/>
              <a:ext cx="6064253" cy="3898448"/>
            </a:xfrm>
            <a:prstGeom prst="rect">
              <a:avLst/>
            </a:prstGeom>
          </p:spPr>
        </p:pic>
        <p:pic>
          <p:nvPicPr>
            <p:cNvPr id="162" name="Picture 161"/>
            <p:cNvPicPr>
              <a:picLocks noChangeAspect="1"/>
            </p:cNvPicPr>
            <p:nvPr/>
          </p:nvPicPr>
          <p:blipFill>
            <a:blip r:embed="rId7"/>
            <a:stretch>
              <a:fillRect/>
            </a:stretch>
          </p:blipFill>
          <p:spPr>
            <a:xfrm>
              <a:off x="8143778" y="0"/>
              <a:ext cx="1097280" cy="1957805"/>
            </a:xfrm>
            <a:prstGeom prst="rect">
              <a:avLst/>
            </a:prstGeom>
          </p:spPr>
        </p:pic>
        <p:pic>
          <p:nvPicPr>
            <p:cNvPr id="163" name="Picture 162"/>
            <p:cNvPicPr>
              <a:picLocks noChangeAspect="1"/>
            </p:cNvPicPr>
            <p:nvPr/>
          </p:nvPicPr>
          <p:blipFill rotWithShape="1">
            <a:blip r:embed="rId8"/>
            <a:srcRect b="6643"/>
            <a:stretch/>
          </p:blipFill>
          <p:spPr>
            <a:xfrm>
              <a:off x="8272114" y="2784368"/>
              <a:ext cx="2834640" cy="2295525"/>
            </a:xfrm>
            <a:prstGeom prst="rect">
              <a:avLst/>
            </a:prstGeom>
          </p:spPr>
        </p:pic>
      </p:grpSp>
      <p:pic>
        <p:nvPicPr>
          <p:cNvPr id="89" name="Picture 88"/>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17951" y="4590997"/>
            <a:ext cx="236260" cy="236260"/>
          </a:xfrm>
          <a:prstGeom prst="rect">
            <a:avLst/>
          </a:prstGeom>
        </p:spPr>
      </p:pic>
    </p:spTree>
    <p:extLst>
      <p:ext uri="{BB962C8B-B14F-4D97-AF65-F5344CB8AC3E}">
        <p14:creationId xmlns:p14="http://schemas.microsoft.com/office/powerpoint/2010/main" val="1973512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lowchart: Process 187"/>
          <p:cNvSpPr/>
          <p:nvPr/>
        </p:nvSpPr>
        <p:spPr bwMode="auto">
          <a:xfrm>
            <a:off x="391417" y="893447"/>
            <a:ext cx="3457807" cy="4315180"/>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0000"/>
              </a:solidFill>
              <a:ea typeface="Segoe UI" pitchFamily="34" charset="0"/>
              <a:cs typeface="Segoe UI" pitchFamily="34" charset="0"/>
            </a:endParaRPr>
          </a:p>
        </p:txBody>
      </p:sp>
      <p:sp>
        <p:nvSpPr>
          <p:cNvPr id="450" name="Rectangle 449"/>
          <p:cNvSpPr/>
          <p:nvPr/>
        </p:nvSpPr>
        <p:spPr bwMode="auto">
          <a:xfrm>
            <a:off x="391417" y="893447"/>
            <a:ext cx="11411700" cy="4315180"/>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0" name="Title 10"/>
          <p:cNvSpPr txBox="1">
            <a:spLocks/>
          </p:cNvSpPr>
          <p:nvPr/>
        </p:nvSpPr>
        <p:spPr>
          <a:xfrm>
            <a:off x="159488" y="0"/>
            <a:ext cx="1186597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r>
              <a:rPr lang="en-IN" sz="3600">
                <a:solidFill>
                  <a:srgbClr val="000000"/>
                </a:solidFill>
              </a:rPr>
              <a:t>Power BI Overview</a:t>
            </a:r>
          </a:p>
        </p:txBody>
      </p:sp>
      <p:sp>
        <p:nvSpPr>
          <p:cNvPr id="144" name="Rectangle 143"/>
          <p:cNvSpPr/>
          <p:nvPr/>
        </p:nvSpPr>
        <p:spPr bwMode="auto">
          <a:xfrm>
            <a:off x="6707573" y="5689757"/>
            <a:ext cx="5101031" cy="945787"/>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defTabSz="932293" fontAlgn="base">
              <a:spcBef>
                <a:spcPct val="0"/>
              </a:spcBef>
              <a:spcAft>
                <a:spcPct val="0"/>
              </a:spcAft>
            </a:pPr>
            <a:endParaRPr lang="en-US" sz="2600">
              <a:solidFill>
                <a:srgbClr val="FFFFFF"/>
              </a:solidFill>
              <a:latin typeface="Segoe UI Light"/>
              <a:ea typeface="Segoe UI" pitchFamily="34" charset="0"/>
              <a:cs typeface="Segoe UI" pitchFamily="34" charset="0"/>
            </a:endParaRPr>
          </a:p>
        </p:txBody>
      </p:sp>
      <p:sp>
        <p:nvSpPr>
          <p:cNvPr id="145" name="Rectangle 144"/>
          <p:cNvSpPr/>
          <p:nvPr/>
        </p:nvSpPr>
        <p:spPr>
          <a:xfrm>
            <a:off x="7428667" y="5269863"/>
            <a:ext cx="2681209" cy="400110"/>
          </a:xfrm>
          <a:prstGeom prst="rect">
            <a:avLst/>
          </a:prstGeom>
        </p:spPr>
        <p:txBody>
          <a:bodyPr wrap="square">
            <a:spAutoFit/>
          </a:bodyPr>
          <a:lstStyle/>
          <a:p>
            <a:pPr algn="ctr" defTabSz="914367">
              <a:spcAft>
                <a:spcPts val="588"/>
              </a:spcAft>
            </a:pPr>
            <a:r>
              <a:rPr lang="en-US" sz="2000">
                <a:solidFill>
                  <a:srgbClr val="000000"/>
                </a:solidFill>
              </a:rPr>
              <a:t>Power BI Platform</a:t>
            </a:r>
          </a:p>
        </p:txBody>
      </p:sp>
      <p:sp>
        <p:nvSpPr>
          <p:cNvPr id="147" name="Rectangle 146"/>
          <p:cNvSpPr/>
          <p:nvPr/>
        </p:nvSpPr>
        <p:spPr>
          <a:xfrm>
            <a:off x="1189043" y="5257842"/>
            <a:ext cx="2291365" cy="400110"/>
          </a:xfrm>
          <a:prstGeom prst="rect">
            <a:avLst/>
          </a:prstGeom>
        </p:spPr>
        <p:txBody>
          <a:bodyPr wrap="square">
            <a:spAutoFit/>
          </a:bodyPr>
          <a:lstStyle/>
          <a:p>
            <a:pPr defTabSz="914367">
              <a:spcAft>
                <a:spcPts val="588"/>
              </a:spcAft>
            </a:pPr>
            <a:r>
              <a:rPr lang="en-US" sz="2000">
                <a:solidFill>
                  <a:srgbClr val="000000"/>
                </a:solidFill>
              </a:rPr>
              <a:t>Power BI Desktop</a:t>
            </a:r>
          </a:p>
        </p:txBody>
      </p:sp>
      <p:sp>
        <p:nvSpPr>
          <p:cNvPr id="192" name="Rectangle 19"/>
          <p:cNvSpPr/>
          <p:nvPr/>
        </p:nvSpPr>
        <p:spPr bwMode="auto">
          <a:xfrm>
            <a:off x="391418" y="4621648"/>
            <a:ext cx="6177980" cy="201111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solidFill>
                <a:srgbClr val="217346"/>
              </a:solidFill>
              <a:ea typeface="Segoe UI" pitchFamily="34" charset="0"/>
              <a:cs typeface="Segoe UI" pitchFamily="34" charset="0"/>
            </a:endParaRPr>
          </a:p>
        </p:txBody>
      </p:sp>
      <p:sp>
        <p:nvSpPr>
          <p:cNvPr id="149" name="Oval 950"/>
          <p:cNvSpPr>
            <a:spLocks noChangeAspect="1"/>
          </p:cNvSpPr>
          <p:nvPr/>
        </p:nvSpPr>
        <p:spPr>
          <a:xfrm>
            <a:off x="1671253" y="5747492"/>
            <a:ext cx="822960" cy="822954"/>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a:solidFill>
                  <a:srgbClr val="000000"/>
                </a:solidFill>
                <a:ea typeface="Segoe UI" pitchFamily="34" charset="0"/>
                <a:cs typeface="Segoe UI" pitchFamily="34" charset="0"/>
              </a:rPr>
              <a:t>Prepare</a:t>
            </a:r>
          </a:p>
        </p:txBody>
      </p:sp>
      <p:sp>
        <p:nvSpPr>
          <p:cNvPr id="150" name="Oval 957"/>
          <p:cNvSpPr>
            <a:spLocks noChangeAspect="1"/>
          </p:cNvSpPr>
          <p:nvPr/>
        </p:nvSpPr>
        <p:spPr>
          <a:xfrm>
            <a:off x="2849022"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a:solidFill>
                  <a:srgbClr val="000000"/>
                </a:solidFill>
                <a:ea typeface="Segoe UI" pitchFamily="34" charset="0"/>
                <a:cs typeface="Segoe UI" pitchFamily="34" charset="0"/>
              </a:rPr>
              <a:t>Explore</a:t>
            </a:r>
          </a:p>
        </p:txBody>
      </p:sp>
      <p:sp>
        <p:nvSpPr>
          <p:cNvPr id="151" name="Isosceles Triangle 48"/>
          <p:cNvSpPr/>
          <p:nvPr/>
        </p:nvSpPr>
        <p:spPr bwMode="auto">
          <a:xfrm rot="16200000" flipV="1">
            <a:off x="4918635" y="6079541"/>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err="1">
              <a:solidFill>
                <a:srgbClr val="31B42E"/>
              </a:solidFill>
              <a:ea typeface="Segoe UI" pitchFamily="34" charset="0"/>
              <a:cs typeface="Segoe UI" pitchFamily="34" charset="0"/>
            </a:endParaRPr>
          </a:p>
        </p:txBody>
      </p:sp>
      <p:sp>
        <p:nvSpPr>
          <p:cNvPr id="152" name="Oval 70"/>
          <p:cNvSpPr>
            <a:spLocks noChangeAspect="1"/>
          </p:cNvSpPr>
          <p:nvPr/>
        </p:nvSpPr>
        <p:spPr>
          <a:xfrm>
            <a:off x="5204559"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a:solidFill>
                  <a:srgbClr val="000000"/>
                </a:solidFill>
                <a:ea typeface="Segoe UI" pitchFamily="34" charset="0"/>
                <a:cs typeface="Segoe UI" pitchFamily="34" charset="0"/>
              </a:rPr>
              <a:t>Share</a:t>
            </a:r>
          </a:p>
        </p:txBody>
      </p:sp>
      <p:sp>
        <p:nvSpPr>
          <p:cNvPr id="153" name="Oval 47"/>
          <p:cNvSpPr>
            <a:spLocks noChangeAspect="1"/>
          </p:cNvSpPr>
          <p:nvPr/>
        </p:nvSpPr>
        <p:spPr>
          <a:xfrm>
            <a:off x="4026791"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a:solidFill>
                  <a:srgbClr val="000000"/>
                </a:solidFill>
                <a:ea typeface="Segoe UI" pitchFamily="34" charset="0"/>
                <a:cs typeface="Segoe UI" pitchFamily="34" charset="0"/>
              </a:rPr>
              <a:t>Report</a:t>
            </a:r>
          </a:p>
        </p:txBody>
      </p:sp>
      <p:sp>
        <p:nvSpPr>
          <p:cNvPr id="154" name="Isosceles Triangle 48"/>
          <p:cNvSpPr/>
          <p:nvPr/>
        </p:nvSpPr>
        <p:spPr bwMode="auto">
          <a:xfrm rot="16200000" flipV="1">
            <a:off x="3730878" y="6079532"/>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err="1">
              <a:solidFill>
                <a:srgbClr val="31B42E"/>
              </a:solidFill>
              <a:ea typeface="Segoe UI" pitchFamily="34" charset="0"/>
              <a:cs typeface="Segoe UI" pitchFamily="34" charset="0"/>
            </a:endParaRPr>
          </a:p>
        </p:txBody>
      </p:sp>
      <p:sp>
        <p:nvSpPr>
          <p:cNvPr id="155" name="Isosceles Triangle 48"/>
          <p:cNvSpPr/>
          <p:nvPr/>
        </p:nvSpPr>
        <p:spPr bwMode="auto">
          <a:xfrm rot="16200000" flipV="1">
            <a:off x="2546698" y="6079540"/>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err="1">
              <a:solidFill>
                <a:srgbClr val="31B42E"/>
              </a:solidFill>
              <a:ea typeface="Segoe UI" pitchFamily="34" charset="0"/>
              <a:cs typeface="Segoe UI" pitchFamily="34" charset="0"/>
            </a:endParaRPr>
          </a:p>
        </p:txBody>
      </p:sp>
      <p:sp>
        <p:nvSpPr>
          <p:cNvPr id="156" name="Freeform 155"/>
          <p:cNvSpPr>
            <a:spLocks noChangeAspect="1" noEditPoints="1"/>
          </p:cNvSpPr>
          <p:nvPr/>
        </p:nvSpPr>
        <p:spPr bwMode="black">
          <a:xfrm>
            <a:off x="1879268" y="6132421"/>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a:solidFill>
                <a:srgbClr val="217346"/>
              </a:solidFill>
            </a:endParaRPr>
          </a:p>
        </p:txBody>
      </p:sp>
      <p:sp>
        <p:nvSpPr>
          <p:cNvPr id="157" name="Donut 3"/>
          <p:cNvSpPr>
            <a:spLocks noChangeAspect="1"/>
          </p:cNvSpPr>
          <p:nvPr/>
        </p:nvSpPr>
        <p:spPr bwMode="auto">
          <a:xfrm>
            <a:off x="3096597" y="6155110"/>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solidFill>
                <a:srgbClr val="FFFFFF"/>
              </a:solidFill>
            </a:endParaRPr>
          </a:p>
        </p:txBody>
      </p:sp>
      <p:sp>
        <p:nvSpPr>
          <p:cNvPr id="158" name="Freeform 157"/>
          <p:cNvSpPr>
            <a:spLocks noChangeAspect="1"/>
          </p:cNvSpPr>
          <p:nvPr/>
        </p:nvSpPr>
        <p:spPr bwMode="black">
          <a:xfrm>
            <a:off x="4328735" y="6146404"/>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59" name="Freeform 158"/>
          <p:cNvSpPr>
            <a:spLocks noChangeAspect="1"/>
          </p:cNvSpPr>
          <p:nvPr/>
        </p:nvSpPr>
        <p:spPr bwMode="black">
          <a:xfrm>
            <a:off x="5459118" y="6138620"/>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a:solidFill>
                <a:srgbClr val="000000"/>
              </a:solidFill>
            </a:endParaRPr>
          </a:p>
        </p:txBody>
      </p:sp>
      <p:pic>
        <p:nvPicPr>
          <p:cNvPr id="246" name="Picture 245"/>
          <p:cNvPicPr>
            <a:picLocks noChangeAspect="1"/>
          </p:cNvPicPr>
          <p:nvPr/>
        </p:nvPicPr>
        <p:blipFill rotWithShape="1">
          <a:blip r:embed="rId3">
            <a:biLevel thresh="25000"/>
          </a:blip>
          <a:srcRect l="6503" t="21287" r="74698" b="20220"/>
          <a:stretch/>
        </p:blipFill>
        <p:spPr>
          <a:xfrm>
            <a:off x="598359" y="5854066"/>
            <a:ext cx="548640" cy="556709"/>
          </a:xfrm>
          <a:prstGeom prst="rect">
            <a:avLst/>
          </a:prstGeom>
        </p:spPr>
      </p:pic>
      <p:grpSp>
        <p:nvGrpSpPr>
          <p:cNvPr id="133" name="Group 132"/>
          <p:cNvGrpSpPr/>
          <p:nvPr/>
        </p:nvGrpSpPr>
        <p:grpSpPr>
          <a:xfrm>
            <a:off x="10217405" y="126609"/>
            <a:ext cx="1875360" cy="572464"/>
            <a:chOff x="10316641" y="149435"/>
            <a:chExt cx="1875360" cy="572464"/>
          </a:xfrm>
        </p:grpSpPr>
        <p:pic>
          <p:nvPicPr>
            <p:cNvPr id="134" name="Picture 133"/>
            <p:cNvPicPr>
              <a:picLocks noChangeAspect="1"/>
            </p:cNvPicPr>
            <p:nvPr/>
          </p:nvPicPr>
          <p:blipFill>
            <a:blip r:embed="rId4">
              <a:duotone>
                <a:schemeClr val="bg2">
                  <a:shade val="45000"/>
                  <a:satMod val="135000"/>
                </a:schemeClr>
                <a:prstClr val="white"/>
              </a:duotone>
              <a:lum bright="-32000"/>
            </a:blip>
            <a:stretch>
              <a:fillRect/>
            </a:stretch>
          </p:blipFill>
          <p:spPr>
            <a:xfrm>
              <a:off x="10316641" y="213005"/>
              <a:ext cx="484908" cy="445325"/>
            </a:xfrm>
            <a:prstGeom prst="rect">
              <a:avLst/>
            </a:prstGeom>
          </p:spPr>
        </p:pic>
        <p:sp>
          <p:nvSpPr>
            <p:cNvPr id="141" name="TextBox 140"/>
            <p:cNvSpPr txBox="1"/>
            <p:nvPr/>
          </p:nvSpPr>
          <p:spPr>
            <a:xfrm>
              <a:off x="10716157" y="149435"/>
              <a:ext cx="1475844" cy="572464"/>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rgbClr val="000000"/>
                      </a:gs>
                      <a:gs pos="30000">
                        <a:srgbClr val="000000"/>
                      </a:gs>
                    </a:gsLst>
                    <a:lin ang="5400000" scaled="0"/>
                  </a:gradFill>
                  <a:latin typeface="Segoe UI Light"/>
                </a:rPr>
                <a:t>Power BI</a:t>
              </a:r>
            </a:p>
          </p:txBody>
        </p:sp>
      </p:grpSp>
      <p:sp>
        <p:nvSpPr>
          <p:cNvPr id="143" name="Rectangle 142"/>
          <p:cNvSpPr/>
          <p:nvPr/>
        </p:nvSpPr>
        <p:spPr>
          <a:xfrm>
            <a:off x="4066679" y="960836"/>
            <a:ext cx="4018415" cy="400110"/>
          </a:xfrm>
          <a:prstGeom prst="rect">
            <a:avLst/>
          </a:prstGeom>
        </p:spPr>
        <p:txBody>
          <a:bodyPr wrap="square">
            <a:spAutoFit/>
          </a:bodyPr>
          <a:lstStyle/>
          <a:p>
            <a:pPr defTabSz="914367">
              <a:spcAft>
                <a:spcPts val="588"/>
              </a:spcAft>
            </a:pPr>
            <a:r>
              <a:rPr lang="en-US" sz="2000">
                <a:solidFill>
                  <a:srgbClr val="000000"/>
                </a:solidFill>
              </a:rPr>
              <a:t>Power BI Service</a:t>
            </a:r>
          </a:p>
        </p:txBody>
      </p:sp>
      <p:grpSp>
        <p:nvGrpSpPr>
          <p:cNvPr id="262" name="Group 261"/>
          <p:cNvGrpSpPr/>
          <p:nvPr/>
        </p:nvGrpSpPr>
        <p:grpSpPr>
          <a:xfrm>
            <a:off x="4239113" y="4661565"/>
            <a:ext cx="1333108" cy="274320"/>
            <a:chOff x="4306193" y="5441922"/>
            <a:chExt cx="1333108" cy="274320"/>
          </a:xfrm>
        </p:grpSpPr>
        <p:sp>
          <p:nvSpPr>
            <p:cNvPr id="285"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Data refresh</a:t>
              </a:r>
            </a:p>
          </p:txBody>
        </p:sp>
        <p:sp>
          <p:nvSpPr>
            <p:cNvPr id="286"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grpSp>
      <p:grpSp>
        <p:nvGrpSpPr>
          <p:cNvPr id="287" name="Group 286"/>
          <p:cNvGrpSpPr/>
          <p:nvPr/>
        </p:nvGrpSpPr>
        <p:grpSpPr>
          <a:xfrm>
            <a:off x="4239113" y="3007659"/>
            <a:ext cx="1442048" cy="268606"/>
            <a:chOff x="4306193" y="3788016"/>
            <a:chExt cx="1442048" cy="268606"/>
          </a:xfrm>
        </p:grpSpPr>
        <p:sp>
          <p:nvSpPr>
            <p:cNvPr id="288"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Visualizations</a:t>
              </a:r>
              <a:endParaRPr lang="en-US" sz="1200">
                <a:solidFill>
                  <a:srgbClr val="000000"/>
                </a:solidFill>
                <a:ea typeface="Segoe UI" pitchFamily="34" charset="0"/>
                <a:cs typeface="Segoe UI" pitchFamily="34" charset="0"/>
              </a:endParaRPr>
            </a:p>
          </p:txBody>
        </p:sp>
        <p:sp>
          <p:nvSpPr>
            <p:cNvPr id="289" name="Freeform 288"/>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291" name="Group 290"/>
          <p:cNvGrpSpPr/>
          <p:nvPr/>
        </p:nvGrpSpPr>
        <p:grpSpPr>
          <a:xfrm>
            <a:off x="4238517" y="2456357"/>
            <a:ext cx="1646867" cy="274320"/>
            <a:chOff x="4305597" y="3236714"/>
            <a:chExt cx="1646867" cy="274320"/>
          </a:xfrm>
        </p:grpSpPr>
        <p:sp>
          <p:nvSpPr>
            <p:cNvPr id="292"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Live dashboards</a:t>
              </a:r>
            </a:p>
          </p:txBody>
        </p:sp>
        <p:sp>
          <p:nvSpPr>
            <p:cNvPr id="293"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a:solidFill>
                  <a:srgbClr val="000000"/>
                </a:solidFill>
              </a:endParaRPr>
            </a:p>
          </p:txBody>
        </p:sp>
      </p:grpSp>
      <p:grpSp>
        <p:nvGrpSpPr>
          <p:cNvPr id="294" name="Group 293"/>
          <p:cNvGrpSpPr/>
          <p:nvPr/>
        </p:nvGrpSpPr>
        <p:grpSpPr>
          <a:xfrm>
            <a:off x="4239113" y="1854025"/>
            <a:ext cx="1497576" cy="290409"/>
            <a:chOff x="4306193" y="2634382"/>
            <a:chExt cx="1497576" cy="290409"/>
          </a:xfrm>
        </p:grpSpPr>
        <p:sp>
          <p:nvSpPr>
            <p:cNvPr id="295" name="Freeform 294"/>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296"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Content packs</a:t>
              </a:r>
            </a:p>
          </p:txBody>
        </p:sp>
      </p:grpSp>
      <p:sp>
        <p:nvSpPr>
          <p:cNvPr id="297" name="Left Bracket 296"/>
          <p:cNvSpPr/>
          <p:nvPr/>
        </p:nvSpPr>
        <p:spPr>
          <a:xfrm>
            <a:off x="4066679" y="2031042"/>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nvGrpSpPr>
          <p:cNvPr id="298" name="Group 297"/>
          <p:cNvGrpSpPr/>
          <p:nvPr/>
        </p:nvGrpSpPr>
        <p:grpSpPr>
          <a:xfrm>
            <a:off x="8944721" y="1878362"/>
            <a:ext cx="2258229" cy="274320"/>
            <a:chOff x="9011801" y="2831439"/>
            <a:chExt cx="2258229" cy="274320"/>
          </a:xfrm>
        </p:grpSpPr>
        <p:sp>
          <p:nvSpPr>
            <p:cNvPr id="299"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Sharing &amp; collaboration</a:t>
              </a:r>
            </a:p>
          </p:txBody>
        </p:sp>
        <p:sp>
          <p:nvSpPr>
            <p:cNvPr id="300" name="Freeform 299"/>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301" name="Group 300"/>
          <p:cNvGrpSpPr/>
          <p:nvPr/>
        </p:nvGrpSpPr>
        <p:grpSpPr>
          <a:xfrm>
            <a:off x="6328887" y="1881942"/>
            <a:ext cx="2224537" cy="232779"/>
            <a:chOff x="6395967" y="2662299"/>
            <a:chExt cx="2224537" cy="232779"/>
          </a:xfrm>
        </p:grpSpPr>
        <p:sp>
          <p:nvSpPr>
            <p:cNvPr id="302"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Natural language query</a:t>
              </a:r>
            </a:p>
          </p:txBody>
        </p:sp>
        <p:sp>
          <p:nvSpPr>
            <p:cNvPr id="303" name="Oval Callout 302"/>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a:solidFill>
                  <a:srgbClr val="000000"/>
                </a:solidFill>
                <a:ea typeface="Segoe UI" pitchFamily="34" charset="0"/>
                <a:cs typeface="Segoe UI" pitchFamily="34" charset="0"/>
              </a:endParaRPr>
            </a:p>
          </p:txBody>
        </p:sp>
      </p:grpSp>
      <p:grpSp>
        <p:nvGrpSpPr>
          <p:cNvPr id="304" name="Group 303"/>
          <p:cNvGrpSpPr/>
          <p:nvPr/>
        </p:nvGrpSpPr>
        <p:grpSpPr>
          <a:xfrm>
            <a:off x="4239113" y="3584317"/>
            <a:ext cx="983781" cy="311845"/>
            <a:chOff x="4306193" y="4364674"/>
            <a:chExt cx="983781" cy="311845"/>
          </a:xfrm>
        </p:grpSpPr>
        <p:sp>
          <p:nvSpPr>
            <p:cNvPr id="305"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Reports</a:t>
              </a:r>
              <a:endParaRPr lang="en-US" sz="1200">
                <a:solidFill>
                  <a:srgbClr val="000000"/>
                </a:solidFill>
                <a:ea typeface="Segoe UI" pitchFamily="34" charset="0"/>
                <a:cs typeface="Segoe UI" pitchFamily="34" charset="0"/>
              </a:endParaRPr>
            </a:p>
          </p:txBody>
        </p:sp>
        <p:sp>
          <p:nvSpPr>
            <p:cNvPr id="306" name="Flowchart: Document 305"/>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7" name="Group 306"/>
          <p:cNvGrpSpPr/>
          <p:nvPr/>
        </p:nvGrpSpPr>
        <p:grpSpPr>
          <a:xfrm>
            <a:off x="3912350" y="3991161"/>
            <a:ext cx="1376075" cy="572464"/>
            <a:chOff x="3979430" y="4771518"/>
            <a:chExt cx="1376075" cy="572464"/>
          </a:xfrm>
        </p:grpSpPr>
        <p:sp>
          <p:nvSpPr>
            <p:cNvPr id="308"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a:solidFill>
                    <a:srgbClr val="000000"/>
                  </a:solidFill>
                  <a:ea typeface="Segoe UI" pitchFamily="34" charset="0"/>
                  <a:cs typeface="Segoe UI" pitchFamily="34" charset="0"/>
                </a:rPr>
                <a:t>Datasets</a:t>
              </a:r>
            </a:p>
          </p:txBody>
        </p:sp>
        <p:sp>
          <p:nvSpPr>
            <p:cNvPr id="309" name="TextBox 308"/>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a:solidFill>
                    <a:srgbClr val="F2C812"/>
                  </a:solidFill>
                </a:rPr>
                <a:t>01001</a:t>
              </a:r>
            </a:p>
            <a:p>
              <a:pPr algn="ctr"/>
              <a:r>
                <a:rPr lang="en-US" sz="900" b="1">
                  <a:solidFill>
                    <a:srgbClr val="F2C812"/>
                  </a:solidFill>
                </a:rPr>
                <a:t>10101</a:t>
              </a:r>
            </a:p>
          </p:txBody>
        </p:sp>
      </p:grpSp>
      <p:sp>
        <p:nvSpPr>
          <p:cNvPr id="196" name="TextBox 195"/>
          <p:cNvSpPr txBox="1"/>
          <p:nvPr/>
        </p:nvSpPr>
        <p:spPr>
          <a:xfrm>
            <a:off x="6736403" y="5709123"/>
            <a:ext cx="1548615" cy="916902"/>
          </a:xfrm>
          <a:prstGeom prst="rect">
            <a:avLst/>
          </a:prstGeom>
          <a:noFill/>
        </p:spPr>
        <p:txBody>
          <a:bodyPr wrap="square" lIns="186521" tIns="149217" rIns="186521" bIns="149217" rtlCol="0" anchor="ctr">
            <a:spAutoFit/>
          </a:bodyPr>
          <a:lstStyle/>
          <a:p>
            <a:pPr algn="ctr" defTabSz="932597">
              <a:spcAft>
                <a:spcPts val="600"/>
              </a:spcAft>
            </a:pPr>
            <a:r>
              <a:rPr lang="en-US" sz="4000" b="1">
                <a:solidFill>
                  <a:srgbClr val="EDC30D"/>
                </a:solidFill>
              </a:rPr>
              <a:t>&lt;/&gt;</a:t>
            </a:r>
            <a:endParaRPr lang="en-US" sz="1200">
              <a:solidFill>
                <a:srgbClr val="000000"/>
              </a:solidFill>
              <a:ea typeface="Segoe UI" pitchFamily="34" charset="0"/>
              <a:cs typeface="Segoe UI" pitchFamily="34" charset="0"/>
            </a:endParaRPr>
          </a:p>
        </p:txBody>
      </p:sp>
      <p:sp>
        <p:nvSpPr>
          <p:cNvPr id="2" name="TextBox 1"/>
          <p:cNvSpPr txBox="1"/>
          <p:nvPr/>
        </p:nvSpPr>
        <p:spPr>
          <a:xfrm>
            <a:off x="8087486" y="5923303"/>
            <a:ext cx="3249693"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rgbClr val="000000"/>
                </a:solidFill>
                <a:ea typeface="Segoe UI" pitchFamily="34" charset="0"/>
                <a:cs typeface="Segoe UI" pitchFamily="34" charset="0"/>
              </a:rPr>
              <a:t>embed, extend, integrate</a:t>
            </a:r>
          </a:p>
        </p:txBody>
      </p:sp>
      <p:sp>
        <p:nvSpPr>
          <p:cNvPr id="115" name="Rectangle 114"/>
          <p:cNvSpPr/>
          <p:nvPr/>
        </p:nvSpPr>
        <p:spPr>
          <a:xfrm>
            <a:off x="730539" y="940779"/>
            <a:ext cx="1692204" cy="400110"/>
          </a:xfrm>
          <a:prstGeom prst="rect">
            <a:avLst/>
          </a:prstGeom>
        </p:spPr>
        <p:txBody>
          <a:bodyPr wrap="square">
            <a:spAutoFit/>
          </a:bodyPr>
          <a:lstStyle/>
          <a:p>
            <a:pPr defTabSz="914367">
              <a:spcAft>
                <a:spcPts val="588"/>
              </a:spcAft>
            </a:pPr>
            <a:r>
              <a:rPr lang="en-US" sz="2000">
                <a:solidFill>
                  <a:srgbClr val="000000"/>
                </a:solidFill>
              </a:rPr>
              <a:t>Data sources</a:t>
            </a:r>
          </a:p>
        </p:txBody>
      </p:sp>
      <p:cxnSp>
        <p:nvCxnSpPr>
          <p:cNvPr id="116" name="Straight Connector 115"/>
          <p:cNvCxnSpPr/>
          <p:nvPr/>
        </p:nvCxnSpPr>
        <p:spPr>
          <a:xfrm>
            <a:off x="1038540" y="208785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7" name="Rectangle 145"/>
          <p:cNvSpPr/>
          <p:nvPr/>
        </p:nvSpPr>
        <p:spPr bwMode="auto">
          <a:xfrm>
            <a:off x="982973" y="1529904"/>
            <a:ext cx="2059649" cy="4952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a:solidFill>
                  <a:srgbClr val="000000"/>
                </a:solidFill>
                <a:cs typeface="Segoe UI Light"/>
              </a:rPr>
              <a:t>Cloud-based SaaS solutions</a:t>
            </a:r>
          </a:p>
          <a:p>
            <a:pPr defTabSz="914367">
              <a:spcAft>
                <a:spcPts val="600"/>
              </a:spcAft>
            </a:pPr>
            <a:r>
              <a:rPr lang="en-US" sz="900" i="1">
                <a:solidFill>
                  <a:srgbClr val="000000"/>
                </a:solidFill>
                <a:cs typeface="Segoe UI Light"/>
              </a:rPr>
              <a:t>e.g. Marketo, Salesforce, Quickbooks, Google Analytics, …</a:t>
            </a:r>
          </a:p>
        </p:txBody>
      </p:sp>
      <p:sp>
        <p:nvSpPr>
          <p:cNvPr id="118" name="Oval 147"/>
          <p:cNvSpPr/>
          <p:nvPr/>
        </p:nvSpPr>
        <p:spPr bwMode="auto">
          <a:xfrm>
            <a:off x="612426" y="166060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9" name="Group 332"/>
          <p:cNvGrpSpPr/>
          <p:nvPr/>
        </p:nvGrpSpPr>
        <p:grpSpPr>
          <a:xfrm>
            <a:off x="664469" y="1736533"/>
            <a:ext cx="261675" cy="213902"/>
            <a:chOff x="2123129" y="1797431"/>
            <a:chExt cx="2472585" cy="2021180"/>
          </a:xfrm>
        </p:grpSpPr>
        <p:sp>
          <p:nvSpPr>
            <p:cNvPr id="120"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122" name="Straight Connector 121"/>
          <p:cNvCxnSpPr/>
          <p:nvPr/>
        </p:nvCxnSpPr>
        <p:spPr>
          <a:xfrm>
            <a:off x="1038540" y="2629962"/>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3" name="Rectangle 152"/>
          <p:cNvSpPr/>
          <p:nvPr/>
        </p:nvSpPr>
        <p:spPr bwMode="auto">
          <a:xfrm>
            <a:off x="977327" y="2118108"/>
            <a:ext cx="1982520" cy="4369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a:solidFill>
                  <a:srgbClr val="000000"/>
                </a:solidFill>
                <a:cs typeface="Segoe UI Light" panose="020B0502040204020203" pitchFamily="34" charset="0"/>
              </a:rPr>
              <a:t>On-premises data</a:t>
            </a:r>
          </a:p>
          <a:p>
            <a:pPr defTabSz="914367"/>
            <a:r>
              <a:rPr lang="en-US" sz="900">
                <a:solidFill>
                  <a:srgbClr val="000000"/>
                </a:solidFill>
                <a:cs typeface="Segoe UI Light" panose="020B0502040204020203" pitchFamily="34" charset="0"/>
              </a:rPr>
              <a:t>e.g. Analysis Services, SQL Server</a:t>
            </a:r>
          </a:p>
        </p:txBody>
      </p:sp>
      <p:sp>
        <p:nvSpPr>
          <p:cNvPr id="124" name="Oval 154"/>
          <p:cNvSpPr/>
          <p:nvPr/>
        </p:nvSpPr>
        <p:spPr bwMode="auto">
          <a:xfrm>
            <a:off x="612426" y="218928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30"/>
          <p:cNvSpPr>
            <a:spLocks noEditPoints="1"/>
          </p:cNvSpPr>
          <p:nvPr/>
        </p:nvSpPr>
        <p:spPr bwMode="auto">
          <a:xfrm>
            <a:off x="694811" y="2283523"/>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cxnSp>
        <p:nvCxnSpPr>
          <p:cNvPr id="126" name="Straight Connector 125"/>
          <p:cNvCxnSpPr/>
          <p:nvPr/>
        </p:nvCxnSpPr>
        <p:spPr>
          <a:xfrm>
            <a:off x="1038540" y="320574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7" name="Rectangle 1074"/>
          <p:cNvSpPr/>
          <p:nvPr/>
        </p:nvSpPr>
        <p:spPr bwMode="auto">
          <a:xfrm>
            <a:off x="977326" y="2528510"/>
            <a:ext cx="2065297" cy="7966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100">
                <a:solidFill>
                  <a:srgbClr val="000000"/>
                </a:solidFill>
                <a:cs typeface="Segoe UI Light" panose="020B0502040204020203" pitchFamily="34" charset="0"/>
              </a:rPr>
              <a:t>Organizational content packs</a:t>
            </a:r>
            <a:br>
              <a:rPr lang="en-US" sz="1100">
                <a:solidFill>
                  <a:srgbClr val="000000"/>
                </a:solidFill>
                <a:cs typeface="Segoe UI Light" panose="020B0502040204020203" pitchFamily="34" charset="0"/>
              </a:rPr>
            </a:br>
            <a:r>
              <a:rPr lang="en-US" sz="900" i="1">
                <a:solidFill>
                  <a:srgbClr val="000000"/>
                </a:solidFill>
                <a:cs typeface="Segoe UI Light" panose="020B0502040204020203" pitchFamily="34" charset="0"/>
              </a:rPr>
              <a:t>Corporate data sources or external data services</a:t>
            </a:r>
          </a:p>
        </p:txBody>
      </p:sp>
      <p:sp>
        <p:nvSpPr>
          <p:cNvPr id="128" name="Oval 1076"/>
          <p:cNvSpPr/>
          <p:nvPr/>
        </p:nvSpPr>
        <p:spPr bwMode="auto">
          <a:xfrm>
            <a:off x="612426" y="2731597"/>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9" name="Group 128"/>
          <p:cNvGrpSpPr/>
          <p:nvPr/>
        </p:nvGrpSpPr>
        <p:grpSpPr>
          <a:xfrm>
            <a:off x="687669" y="2819868"/>
            <a:ext cx="215269" cy="189218"/>
            <a:chOff x="681704" y="2920140"/>
            <a:chExt cx="321649" cy="282723"/>
          </a:xfrm>
          <a:solidFill>
            <a:schemeClr val="tx1"/>
          </a:solidFill>
        </p:grpSpPr>
        <p:sp>
          <p:nvSpPr>
            <p:cNvPr id="130"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132" name="Straight Connector 131"/>
          <p:cNvCxnSpPr/>
          <p:nvPr/>
        </p:nvCxnSpPr>
        <p:spPr>
          <a:xfrm>
            <a:off x="1038540" y="3700427"/>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5" name="Rectangle 1081"/>
          <p:cNvSpPr/>
          <p:nvPr/>
        </p:nvSpPr>
        <p:spPr bwMode="auto">
          <a:xfrm>
            <a:off x="967900" y="3205749"/>
            <a:ext cx="1982520" cy="4466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a:solidFill>
                  <a:srgbClr val="000000"/>
                </a:solidFill>
                <a:cs typeface="Segoe UI Light" panose="020B0502040204020203" pitchFamily="34" charset="0"/>
              </a:rPr>
              <a:t>Azure services</a:t>
            </a:r>
          </a:p>
          <a:p>
            <a:pPr defTabSz="914367">
              <a:spcAft>
                <a:spcPts val="600"/>
              </a:spcAft>
            </a:pPr>
            <a:r>
              <a:rPr lang="en-US" sz="900" i="1">
                <a:solidFill>
                  <a:srgbClr val="000000"/>
                </a:solidFill>
                <a:cs typeface="Segoe UI Light" panose="020B0502040204020203" pitchFamily="34" charset="0"/>
              </a:rPr>
              <a:t>Azure SQL, Stream Analytics…</a:t>
            </a:r>
          </a:p>
        </p:txBody>
      </p:sp>
      <p:sp>
        <p:nvSpPr>
          <p:cNvPr id="136" name="Oval 1083"/>
          <p:cNvSpPr/>
          <p:nvPr/>
        </p:nvSpPr>
        <p:spPr bwMode="auto">
          <a:xfrm>
            <a:off x="612426" y="324593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42" name="Group 379"/>
          <p:cNvGrpSpPr/>
          <p:nvPr/>
        </p:nvGrpSpPr>
        <p:grpSpPr>
          <a:xfrm>
            <a:off x="678626" y="3366635"/>
            <a:ext cx="233359" cy="162454"/>
            <a:chOff x="3543365" y="7242811"/>
            <a:chExt cx="1238250" cy="862013"/>
          </a:xfrm>
          <a:solidFill>
            <a:schemeClr val="tx1"/>
          </a:solidFill>
        </p:grpSpPr>
        <p:sp>
          <p:nvSpPr>
            <p:cNvPr id="160"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0" name="Rectangle 160"/>
          <p:cNvSpPr/>
          <p:nvPr/>
        </p:nvSpPr>
        <p:spPr bwMode="auto">
          <a:xfrm>
            <a:off x="967900" y="3745316"/>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a:solidFill>
                  <a:srgbClr val="000000"/>
                </a:solidFill>
                <a:cs typeface="Segoe UI Light" panose="020B0502040204020203" pitchFamily="34" charset="0"/>
              </a:rPr>
              <a:t>Excel and CSV files</a:t>
            </a:r>
          </a:p>
          <a:p>
            <a:pPr defTabSz="914367"/>
            <a:r>
              <a:rPr lang="en-IN" sz="900" i="1">
                <a:solidFill>
                  <a:srgbClr val="000000"/>
                </a:solidFill>
                <a:cs typeface="Segoe UI Light" panose="020B0502040204020203" pitchFamily="34" charset="0"/>
              </a:rPr>
              <a:t>Workbook data, flat files</a:t>
            </a:r>
          </a:p>
        </p:txBody>
      </p:sp>
      <p:sp>
        <p:nvSpPr>
          <p:cNvPr id="181" name="Oval 162"/>
          <p:cNvSpPr/>
          <p:nvPr/>
        </p:nvSpPr>
        <p:spPr bwMode="auto">
          <a:xfrm>
            <a:off x="612426" y="374531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82" name="Straight Connector 181"/>
          <p:cNvCxnSpPr/>
          <p:nvPr/>
        </p:nvCxnSpPr>
        <p:spPr>
          <a:xfrm>
            <a:off x="1038540" y="417684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3" name="Oval 162"/>
          <p:cNvSpPr/>
          <p:nvPr/>
        </p:nvSpPr>
        <p:spPr bwMode="auto">
          <a:xfrm>
            <a:off x="612426" y="4253867"/>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84" name="Rectangle 160"/>
          <p:cNvSpPr/>
          <p:nvPr/>
        </p:nvSpPr>
        <p:spPr bwMode="auto">
          <a:xfrm>
            <a:off x="967900" y="4253867"/>
            <a:ext cx="1982520" cy="4249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a:solidFill>
                  <a:srgbClr val="000000"/>
                </a:solidFill>
                <a:cs typeface="Segoe UI Light" panose="020B0502040204020203" pitchFamily="34" charset="0"/>
              </a:rPr>
              <a:t>Power BI Desktop files</a:t>
            </a:r>
          </a:p>
          <a:p>
            <a:pPr defTabSz="914367"/>
            <a:r>
              <a:rPr lang="en-IN" sz="900" i="1">
                <a:solidFill>
                  <a:srgbClr val="000000"/>
                </a:solidFill>
                <a:cs typeface="Segoe UI Light" panose="020B0502040204020203" pitchFamily="34" charset="0"/>
              </a:rPr>
              <a:t>Data from files, databases, Azure, Online Services, and other sources</a:t>
            </a:r>
          </a:p>
        </p:txBody>
      </p:sp>
      <p:sp>
        <p:nvSpPr>
          <p:cNvPr id="185" name="Isosceles Triangle 153"/>
          <p:cNvSpPr/>
          <p:nvPr/>
        </p:nvSpPr>
        <p:spPr bwMode="auto">
          <a:xfrm rot="5400000">
            <a:off x="1850671" y="2970617"/>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a:solidFill>
                <a:srgbClr val="FFFFFF"/>
              </a:solidFill>
              <a:cs typeface="Segoe UI Light" panose="020B0502040204020203" pitchFamily="34" charset="0"/>
            </a:endParaRPr>
          </a:p>
        </p:txBody>
      </p:sp>
      <p:pic>
        <p:nvPicPr>
          <p:cNvPr id="186" name="Picture 185"/>
          <p:cNvPicPr>
            <a:picLocks noChangeAspect="1"/>
          </p:cNvPicPr>
          <p:nvPr/>
        </p:nvPicPr>
        <p:blipFill rotWithShape="1">
          <a:blip r:embed="rId3"/>
          <a:srcRect l="6503" t="21287" r="74698" b="20220"/>
          <a:stretch/>
        </p:blipFill>
        <p:spPr>
          <a:xfrm>
            <a:off x="692331" y="4319517"/>
            <a:ext cx="228600" cy="231962"/>
          </a:xfrm>
          <a:prstGeom prst="rect">
            <a:avLst/>
          </a:prstGeom>
        </p:spPr>
      </p:pic>
      <p:grpSp>
        <p:nvGrpSpPr>
          <p:cNvPr id="114" name="Group 113"/>
          <p:cNvGrpSpPr>
            <a:grpSpLocks noChangeAspect="1"/>
          </p:cNvGrpSpPr>
          <p:nvPr/>
        </p:nvGrpSpPr>
        <p:grpSpPr>
          <a:xfrm>
            <a:off x="6181819" y="2328901"/>
            <a:ext cx="5120640" cy="2756516"/>
            <a:chOff x="266699" y="-225976"/>
            <a:chExt cx="11319416" cy="6093390"/>
          </a:xfrm>
        </p:grpSpPr>
        <p:grpSp>
          <p:nvGrpSpPr>
            <p:cNvPr id="187" name="Group 186"/>
            <p:cNvGrpSpPr/>
            <p:nvPr/>
          </p:nvGrpSpPr>
          <p:grpSpPr>
            <a:xfrm>
              <a:off x="266699" y="-225976"/>
              <a:ext cx="11319416" cy="6093390"/>
              <a:chOff x="6856629" y="2032578"/>
              <a:chExt cx="5221473" cy="2523453"/>
            </a:xfrm>
          </p:grpSpPr>
          <p:sp>
            <p:nvSpPr>
              <p:cNvPr id="193" name="Rounded Rectangle 223"/>
              <p:cNvSpPr/>
              <p:nvPr/>
            </p:nvSpPr>
            <p:spPr bwMode="auto">
              <a:xfrm>
                <a:off x="10432181" y="2032578"/>
                <a:ext cx="616073" cy="1042089"/>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rgbClr val="A5A5A5">
                  <a:lumMod val="50000"/>
                </a:srgbClr>
              </a:solid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err="1">
                  <a:ln>
                    <a:noFill/>
                  </a:ln>
                  <a:solidFill>
                    <a:srgbClr val="68217A"/>
                  </a:solidFill>
                  <a:effectLst/>
                  <a:uLnTx/>
                  <a:uFillTx/>
                  <a:latin typeface="Calibri" panose="020F0502020204030204"/>
                  <a:ea typeface="Segoe UI" pitchFamily="34" charset="0"/>
                  <a:cs typeface="Segoe UI" pitchFamily="34" charset="0"/>
                </a:endParaRPr>
              </a:p>
            </p:txBody>
          </p:sp>
          <p:sp>
            <p:nvSpPr>
              <p:cNvPr id="194" name="Freeform 1383"/>
              <p:cNvSpPr>
                <a:spLocks noChangeAspect="1" noEditPoints="1"/>
              </p:cNvSpPr>
              <p:nvPr/>
            </p:nvSpPr>
            <p:spPr bwMode="auto">
              <a:xfrm>
                <a:off x="6856629" y="2534980"/>
                <a:ext cx="4002717" cy="2021051"/>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A5A5A5">
                  <a:lumMod val="50000"/>
                </a:srgbClr>
              </a:solidFill>
              <a:ln w="9525">
                <a:solidFill>
                  <a:sysClr val="window" lastClr="FFFFFF"/>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95" name="Group 194"/>
              <p:cNvGrpSpPr/>
              <p:nvPr/>
            </p:nvGrpSpPr>
            <p:grpSpPr>
              <a:xfrm>
                <a:off x="10432182" y="3198527"/>
                <a:ext cx="1645920" cy="1132186"/>
                <a:chOff x="1117587" y="1757085"/>
                <a:chExt cx="2372574" cy="1629559"/>
              </a:xfrm>
            </p:grpSpPr>
            <p:sp>
              <p:nvSpPr>
                <p:cNvPr id="197" name="Rounded Rectangle 89"/>
                <p:cNvSpPr>
                  <a:spLocks noChangeAspect="1"/>
                </p:cNvSpPr>
                <p:nvPr/>
              </p:nvSpPr>
              <p:spPr bwMode="auto">
                <a:xfrm rot="16200000">
                  <a:off x="1489094" y="1385578"/>
                  <a:ext cx="1629559"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rgbClr val="A5A5A5">
                    <a:lumMod val="50000"/>
                  </a:srgbClr>
                </a:solid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err="1">
                    <a:ln>
                      <a:noFill/>
                    </a:ln>
                    <a:solidFill>
                      <a:srgbClr val="68217A"/>
                    </a:solidFill>
                    <a:effectLst/>
                    <a:uLnTx/>
                    <a:uFillTx/>
                    <a:latin typeface="Calibri" panose="020F0502020204030204"/>
                    <a:ea typeface="Segoe UI" pitchFamily="34" charset="0"/>
                    <a:cs typeface="Segoe UI" pitchFamily="34" charset="0"/>
                  </a:endParaRPr>
                </a:p>
              </p:txBody>
            </p:sp>
            <p:sp>
              <p:nvSpPr>
                <p:cNvPr id="198" name="Rectangle 197"/>
                <p:cNvSpPr/>
                <p:nvPr/>
              </p:nvSpPr>
              <p:spPr bwMode="auto">
                <a:xfrm>
                  <a:off x="3172854" y="1909278"/>
                  <a:ext cx="307998" cy="808750"/>
                </a:xfrm>
                <a:prstGeom prst="rect">
                  <a:avLst/>
                </a:prstGeom>
                <a:solidFill>
                  <a:srgbClr val="A5A5A5">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99" name="Picture 198"/>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3229523" y="2500731"/>
                  <a:ext cx="195334" cy="108208"/>
                </a:xfrm>
                <a:prstGeom prst="rect">
                  <a:avLst/>
                </a:prstGeom>
              </p:spPr>
            </p:pic>
          </p:grpSp>
        </p:grpSp>
        <p:pic>
          <p:nvPicPr>
            <p:cNvPr id="189" name="Picture 188"/>
            <p:cNvPicPr>
              <a:picLocks noChangeAspect="1"/>
            </p:cNvPicPr>
            <p:nvPr/>
          </p:nvPicPr>
          <p:blipFill>
            <a:blip r:embed="rId6"/>
            <a:stretch>
              <a:fillRect/>
            </a:stretch>
          </p:blipFill>
          <p:spPr>
            <a:xfrm>
              <a:off x="1573234" y="1197427"/>
              <a:ext cx="6064253" cy="3898448"/>
            </a:xfrm>
            <a:prstGeom prst="rect">
              <a:avLst/>
            </a:prstGeom>
          </p:spPr>
        </p:pic>
        <p:pic>
          <p:nvPicPr>
            <p:cNvPr id="190" name="Picture 189"/>
            <p:cNvPicPr>
              <a:picLocks noChangeAspect="1"/>
            </p:cNvPicPr>
            <p:nvPr/>
          </p:nvPicPr>
          <p:blipFill>
            <a:blip r:embed="rId7"/>
            <a:stretch>
              <a:fillRect/>
            </a:stretch>
          </p:blipFill>
          <p:spPr>
            <a:xfrm>
              <a:off x="8143778" y="0"/>
              <a:ext cx="1097280" cy="1957805"/>
            </a:xfrm>
            <a:prstGeom prst="rect">
              <a:avLst/>
            </a:prstGeom>
          </p:spPr>
        </p:pic>
        <p:pic>
          <p:nvPicPr>
            <p:cNvPr id="191" name="Picture 190"/>
            <p:cNvPicPr>
              <a:picLocks noChangeAspect="1"/>
            </p:cNvPicPr>
            <p:nvPr/>
          </p:nvPicPr>
          <p:blipFill rotWithShape="1">
            <a:blip r:embed="rId8"/>
            <a:srcRect b="6643"/>
            <a:stretch/>
          </p:blipFill>
          <p:spPr>
            <a:xfrm>
              <a:off x="8272114" y="2784368"/>
              <a:ext cx="2834640" cy="2295525"/>
            </a:xfrm>
            <a:prstGeom prst="rect">
              <a:avLst/>
            </a:prstGeom>
          </p:spPr>
        </p:pic>
      </p:grpSp>
      <p:pic>
        <p:nvPicPr>
          <p:cNvPr id="107" name="Picture 106"/>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682782" y="3805556"/>
            <a:ext cx="236260" cy="236260"/>
          </a:xfrm>
          <a:prstGeom prst="rect">
            <a:avLst/>
          </a:prstGeom>
        </p:spPr>
      </p:pic>
    </p:spTree>
    <p:extLst>
      <p:ext uri="{BB962C8B-B14F-4D97-AF65-F5344CB8AC3E}">
        <p14:creationId xmlns:p14="http://schemas.microsoft.com/office/powerpoint/2010/main" val="631084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A6B970-9747-48EF-A230-42BDA9E6D38B}"/>
              </a:ext>
            </a:extLst>
          </p:cNvPr>
          <p:cNvSpPr>
            <a:spLocks noGrp="1"/>
          </p:cNvSpPr>
          <p:nvPr>
            <p:ph type="sldNum" sz="quarter" idx="11"/>
          </p:nvPr>
        </p:nvSpPr>
        <p:spPr/>
        <p:txBody>
          <a:bodyPr/>
          <a:lstStyle/>
          <a:p>
            <a:fld id="{27258FFF-F925-446B-8502-81C933981705}" type="slidenum">
              <a:rPr lang="en-US" smtClean="0">
                <a:solidFill>
                  <a:srgbClr val="505050"/>
                </a:solidFill>
              </a:rPr>
              <a:pPr/>
              <a:t>7</a:t>
            </a:fld>
            <a:endParaRPr lang="en-US">
              <a:solidFill>
                <a:srgbClr val="505050"/>
              </a:solidFill>
            </a:endParaRPr>
          </a:p>
        </p:txBody>
      </p:sp>
      <p:pic>
        <p:nvPicPr>
          <p:cNvPr id="4" name="Picture 2">
            <a:extLst>
              <a:ext uri="{FF2B5EF4-FFF2-40B4-BE49-F238E27FC236}">
                <a16:creationId xmlns:a16="http://schemas.microsoft.com/office/drawing/2014/main" id="{D32DAF2F-490B-4E8D-AF22-9DA6B6DB2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97" y="97133"/>
            <a:ext cx="11007689" cy="6599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943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C8828-4B2A-495C-8C59-FE12AD9B0593}"/>
              </a:ext>
            </a:extLst>
          </p:cNvPr>
          <p:cNvSpPr>
            <a:spLocks noGrp="1"/>
          </p:cNvSpPr>
          <p:nvPr>
            <p:ph type="title"/>
          </p:nvPr>
        </p:nvSpPr>
        <p:spPr>
          <a:xfrm>
            <a:off x="584200" y="3145978"/>
            <a:ext cx="9144000" cy="387798"/>
          </a:xfrm>
        </p:spPr>
        <p:txBody>
          <a:bodyPr/>
          <a:lstStyle/>
          <a:p>
            <a:r>
              <a:rPr lang="en-US" sz="2800" b="0" dirty="0">
                <a:solidFill>
                  <a:schemeClr val="tx1"/>
                </a:solidFill>
                <a:latin typeface="HelvNeue Light for IBM"/>
              </a:rPr>
              <a:t>Power BI </a:t>
            </a:r>
            <a:r>
              <a:rPr lang="en-US" sz="2800" dirty="0">
                <a:solidFill>
                  <a:schemeClr val="tx1"/>
                </a:solidFill>
                <a:latin typeface="HelvNeue Light for IBM"/>
              </a:rPr>
              <a:t>Licensing</a:t>
            </a:r>
            <a:endParaRPr lang="en-US" sz="2800" b="0" dirty="0">
              <a:solidFill>
                <a:schemeClr val="tx1"/>
              </a:solidFill>
              <a:latin typeface="HelvNeue Light for IBM"/>
            </a:endParaRPr>
          </a:p>
        </p:txBody>
      </p:sp>
    </p:spTree>
    <p:extLst>
      <p:ext uri="{BB962C8B-B14F-4D97-AF65-F5344CB8AC3E}">
        <p14:creationId xmlns:p14="http://schemas.microsoft.com/office/powerpoint/2010/main" val="2587789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A141-5F5A-41CA-8F35-3A6F7A58A750}"/>
              </a:ext>
            </a:extLst>
          </p:cNvPr>
          <p:cNvSpPr>
            <a:spLocks noGrp="1"/>
          </p:cNvSpPr>
          <p:nvPr>
            <p:ph type="title"/>
          </p:nvPr>
        </p:nvSpPr>
        <p:spPr>
          <a:xfrm>
            <a:off x="493209" y="561464"/>
            <a:ext cx="11306469" cy="402302"/>
          </a:xfrm>
        </p:spPr>
        <p:txBody>
          <a:bodyPr/>
          <a:lstStyle/>
          <a:p>
            <a:r>
              <a:rPr lang="en-US" dirty="0"/>
              <a:t>Power BI Licensing</a:t>
            </a:r>
          </a:p>
        </p:txBody>
      </p:sp>
      <p:sp>
        <p:nvSpPr>
          <p:cNvPr id="3" name="Text Placeholder 2">
            <a:extLst>
              <a:ext uri="{FF2B5EF4-FFF2-40B4-BE49-F238E27FC236}">
                <a16:creationId xmlns:a16="http://schemas.microsoft.com/office/drawing/2014/main" id="{3AAD1B72-BE09-401E-94C0-67138B6ABB8C}"/>
              </a:ext>
            </a:extLst>
          </p:cNvPr>
          <p:cNvSpPr>
            <a:spLocks noGrp="1"/>
          </p:cNvSpPr>
          <p:nvPr>
            <p:ph type="body" sz="quarter" idx="13"/>
          </p:nvPr>
        </p:nvSpPr>
        <p:spPr>
          <a:xfrm>
            <a:off x="2181732" y="1190683"/>
            <a:ext cx="3618381" cy="230832"/>
          </a:xfrm>
        </p:spPr>
        <p:txBody>
          <a:bodyPr vert="horz" wrap="square" lIns="0" tIns="0" rIns="0" bIns="0" rtlCol="0" anchor="t">
            <a:spAutoFit/>
          </a:bodyPr>
          <a:lstStyle/>
          <a:p>
            <a:r>
              <a:rPr lang="en-US" sz="1568" b="1" dirty="0"/>
              <a:t>Power BI Pro</a:t>
            </a:r>
            <a:endParaRPr lang="en-US" dirty="0"/>
          </a:p>
        </p:txBody>
      </p:sp>
      <p:sp>
        <p:nvSpPr>
          <p:cNvPr id="10" name="Text Placeholder 9">
            <a:extLst>
              <a:ext uri="{FF2B5EF4-FFF2-40B4-BE49-F238E27FC236}">
                <a16:creationId xmlns:a16="http://schemas.microsoft.com/office/drawing/2014/main" id="{ADD7F315-D5BB-482F-BA93-4D90A874B0F9}"/>
              </a:ext>
            </a:extLst>
          </p:cNvPr>
          <p:cNvSpPr>
            <a:spLocks noGrp="1"/>
          </p:cNvSpPr>
          <p:nvPr>
            <p:ph type="body" sz="quarter" idx="17"/>
          </p:nvPr>
        </p:nvSpPr>
        <p:spPr>
          <a:xfrm>
            <a:off x="2181733" y="1588425"/>
            <a:ext cx="3618381" cy="1829603"/>
          </a:xfrm>
        </p:spPr>
        <p:txBody>
          <a:bodyPr vert="horz" wrap="square" lIns="0" tIns="0" rIns="0" bIns="0" rtlCol="0" anchor="t">
            <a:spAutoFit/>
          </a:bodyPr>
          <a:lstStyle/>
          <a:p>
            <a:pPr marL="280121" indent="-280121">
              <a:buFont typeface="Wingdings" panose="05000000000000000000" pitchFamily="2" charset="2"/>
              <a:buChar char="q"/>
            </a:pPr>
            <a:r>
              <a:rPr lang="en-US" sz="1400" dirty="0"/>
              <a:t>Licensed by </a:t>
            </a:r>
            <a:r>
              <a:rPr lang="en-US" sz="1400" b="1" dirty="0">
                <a:solidFill>
                  <a:srgbClr val="0070C0"/>
                </a:solidFill>
              </a:rPr>
              <a:t>users</a:t>
            </a:r>
            <a:r>
              <a:rPr lang="en-US" sz="1400" dirty="0"/>
              <a:t>.</a:t>
            </a:r>
          </a:p>
          <a:p>
            <a:pPr marL="280121" indent="-280121">
              <a:buFont typeface="Wingdings" panose="05000000000000000000" pitchFamily="2" charset="2"/>
              <a:buChar char="q"/>
            </a:pPr>
            <a:r>
              <a:rPr lang="en-US" sz="1400" dirty="0"/>
              <a:t>Quick, easy-to-use self-service analytics for users requiring collaboration, dashboard sharing, ad hoc analysis, and report publishing.</a:t>
            </a:r>
          </a:p>
          <a:p>
            <a:pPr marL="280121" indent="-280121">
              <a:buFont typeface="Wingdings" panose="05000000000000000000" pitchFamily="2" charset="2"/>
              <a:buChar char="q"/>
            </a:pPr>
            <a:r>
              <a:rPr lang="en-US" sz="1400" dirty="0"/>
              <a:t>Mac users can author Power BI content in the web browser. There is no version available for Mac.</a:t>
            </a:r>
          </a:p>
        </p:txBody>
      </p:sp>
      <p:sp>
        <p:nvSpPr>
          <p:cNvPr id="14" name="Text Placeholder 2">
            <a:extLst>
              <a:ext uri="{FF2B5EF4-FFF2-40B4-BE49-F238E27FC236}">
                <a16:creationId xmlns:a16="http://schemas.microsoft.com/office/drawing/2014/main" id="{54156148-B893-4006-90A4-FCB0F0809EFE}"/>
              </a:ext>
            </a:extLst>
          </p:cNvPr>
          <p:cNvSpPr txBox="1">
            <a:spLocks/>
          </p:cNvSpPr>
          <p:nvPr/>
        </p:nvSpPr>
        <p:spPr>
          <a:xfrm>
            <a:off x="2247644" y="3780492"/>
            <a:ext cx="3618381" cy="230832"/>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68" b="1" dirty="0"/>
              <a:t>Power BI Premium</a:t>
            </a:r>
            <a:endParaRPr lang="en-US" dirty="0"/>
          </a:p>
        </p:txBody>
      </p:sp>
      <p:sp>
        <p:nvSpPr>
          <p:cNvPr id="16" name="Text Placeholder 9">
            <a:extLst>
              <a:ext uri="{FF2B5EF4-FFF2-40B4-BE49-F238E27FC236}">
                <a16:creationId xmlns:a16="http://schemas.microsoft.com/office/drawing/2014/main" id="{E59CAD94-074F-425A-AC7B-FE3537FBA27B}"/>
              </a:ext>
            </a:extLst>
          </p:cNvPr>
          <p:cNvSpPr txBox="1">
            <a:spLocks/>
          </p:cNvSpPr>
          <p:nvPr/>
        </p:nvSpPr>
        <p:spPr>
          <a:xfrm>
            <a:off x="2247644" y="4242761"/>
            <a:ext cx="4291443" cy="2059666"/>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0"/>
              </a:spcBef>
              <a:spcAft>
                <a:spcPts val="0"/>
              </a:spcAft>
              <a:buClrTx/>
              <a:buSzPct val="90000"/>
              <a:buFont typeface="Arial" panose="020B0604020202020204" pitchFamily="34" charset="0"/>
              <a:buNone/>
              <a:tabLst/>
              <a:defRPr sz="1372" b="0" i="0" kern="1200" spc="0" baseline="0">
                <a:solidFill>
                  <a:srgbClr val="000000"/>
                </a:solidFill>
                <a:latin typeface="+mn-lt"/>
                <a:ea typeface="+mn-ea"/>
                <a:cs typeface="+mn-cs"/>
              </a:defRPr>
            </a:lvl1pPr>
            <a:lvl2pPr marL="0" marR="0" indent="0" algn="l" defTabSz="914367" rtl="0" eaLnBrk="1" fontAlgn="auto" latinLnBrk="0" hangingPunct="1">
              <a:lnSpc>
                <a:spcPts val="1765"/>
              </a:lnSpc>
              <a:spcBef>
                <a:spcPts val="0"/>
              </a:spcBef>
              <a:spcAft>
                <a:spcPts val="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0121" indent="-280121">
              <a:buFont typeface="Wingdings" panose="05000000000000000000" pitchFamily="2" charset="2"/>
              <a:buChar char="q"/>
            </a:pPr>
            <a:r>
              <a:rPr lang="en-US" sz="1400" dirty="0"/>
              <a:t>Licensed by </a:t>
            </a:r>
            <a:r>
              <a:rPr lang="en-US" sz="1400" b="1" dirty="0">
                <a:solidFill>
                  <a:srgbClr val="0070C0"/>
                </a:solidFill>
              </a:rPr>
              <a:t>consumption/capacity</a:t>
            </a:r>
            <a:r>
              <a:rPr lang="en-US" sz="1400" dirty="0">
                <a:solidFill>
                  <a:srgbClr val="0070C0"/>
                </a:solidFill>
              </a:rPr>
              <a:t>.</a:t>
            </a:r>
          </a:p>
          <a:p>
            <a:pPr marL="280121" indent="-280121">
              <a:buFont typeface="Wingdings" panose="05000000000000000000" pitchFamily="2" charset="2"/>
              <a:buChar char="q"/>
            </a:pPr>
            <a:r>
              <a:rPr lang="en-US" sz="1400" dirty="0">
                <a:solidFill>
                  <a:schemeClr val="tx1"/>
                </a:solidFill>
              </a:rPr>
              <a:t>An </a:t>
            </a:r>
            <a:r>
              <a:rPr lang="en-US" sz="1400" b="1" dirty="0">
                <a:solidFill>
                  <a:srgbClr val="0070C0"/>
                </a:solidFill>
              </a:rPr>
              <a:t>add-on</a:t>
            </a:r>
            <a:r>
              <a:rPr lang="en-US" sz="1400" dirty="0">
                <a:solidFill>
                  <a:schemeClr val="tx1"/>
                </a:solidFill>
              </a:rPr>
              <a:t> to Power BI Pro for projects requiring heightened performance and the ability to publish reports and dashboards to consumers.</a:t>
            </a:r>
          </a:p>
          <a:p>
            <a:pPr marL="280121" indent="-280121">
              <a:buFont typeface="Wingdings" panose="05000000000000000000" pitchFamily="2" charset="2"/>
              <a:buChar char="q"/>
            </a:pPr>
            <a:r>
              <a:rPr lang="en-US" sz="1400" dirty="0">
                <a:solidFill>
                  <a:schemeClr val="tx1"/>
                </a:solidFill>
              </a:rPr>
              <a:t>Acquire more features like Power BI Deployment Pipeline (</a:t>
            </a:r>
            <a:r>
              <a:rPr lang="en-US" sz="1400" dirty="0" err="1">
                <a:solidFill>
                  <a:schemeClr val="tx1"/>
                </a:solidFill>
              </a:rPr>
              <a:t>BIOps</a:t>
            </a:r>
            <a:r>
              <a:rPr lang="en-US" sz="1400" dirty="0">
                <a:solidFill>
                  <a:schemeClr val="tx1"/>
                </a:solidFill>
              </a:rPr>
              <a:t>), Auto ML capabilities etc.</a:t>
            </a:r>
          </a:p>
          <a:p>
            <a:pPr marL="280121" indent="-280121">
              <a:buFont typeface="Wingdings" panose="05000000000000000000" pitchFamily="2" charset="2"/>
              <a:buChar char="q"/>
            </a:pPr>
            <a:r>
              <a:rPr lang="en-US" sz="1400" dirty="0">
                <a:solidFill>
                  <a:schemeClr val="tx1"/>
                </a:solidFill>
              </a:rPr>
              <a:t>Plan the sizing using calculator </a:t>
            </a:r>
            <a:r>
              <a:rPr lang="en-US" sz="1400" dirty="0">
                <a:solidFill>
                  <a:schemeClr val="tx1"/>
                </a:solidFill>
                <a:hlinkClick r:id="rId3"/>
              </a:rPr>
              <a:t>here</a:t>
            </a:r>
            <a:r>
              <a:rPr lang="en-US" sz="1400" dirty="0">
                <a:solidFill>
                  <a:schemeClr val="tx1"/>
                </a:solidFill>
              </a:rPr>
              <a:t>.</a:t>
            </a:r>
          </a:p>
          <a:p>
            <a:pPr marL="280121" indent="-280121">
              <a:buFont typeface="Wingdings" panose="05000000000000000000" pitchFamily="2" charset="2"/>
              <a:buChar char="q"/>
            </a:pPr>
            <a:r>
              <a:rPr lang="en-US" sz="1400" dirty="0">
                <a:solidFill>
                  <a:schemeClr val="tx1"/>
                </a:solidFill>
              </a:rPr>
              <a:t>Power BI Premium subscriptions are purchased by administrators in the Microsoft 365 admin center.</a:t>
            </a:r>
          </a:p>
        </p:txBody>
      </p:sp>
      <p:sp>
        <p:nvSpPr>
          <p:cNvPr id="18" name="Text Placeholder 2">
            <a:extLst>
              <a:ext uri="{FF2B5EF4-FFF2-40B4-BE49-F238E27FC236}">
                <a16:creationId xmlns:a16="http://schemas.microsoft.com/office/drawing/2014/main" id="{53C82FED-8B17-4631-882B-10F596F7FCA8}"/>
              </a:ext>
            </a:extLst>
          </p:cNvPr>
          <p:cNvSpPr txBox="1">
            <a:spLocks/>
          </p:cNvSpPr>
          <p:nvPr/>
        </p:nvSpPr>
        <p:spPr>
          <a:xfrm>
            <a:off x="7376080" y="3780492"/>
            <a:ext cx="3618381" cy="230832"/>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68" b="1" dirty="0"/>
              <a:t>Power BI Embedded</a:t>
            </a:r>
            <a:endParaRPr lang="en-US" dirty="0"/>
          </a:p>
        </p:txBody>
      </p:sp>
      <p:sp>
        <p:nvSpPr>
          <p:cNvPr id="20" name="Text Placeholder 9">
            <a:extLst>
              <a:ext uri="{FF2B5EF4-FFF2-40B4-BE49-F238E27FC236}">
                <a16:creationId xmlns:a16="http://schemas.microsoft.com/office/drawing/2014/main" id="{5FD207EE-10D8-4F70-8ACC-C535DDB40919}"/>
              </a:ext>
            </a:extLst>
          </p:cNvPr>
          <p:cNvSpPr txBox="1">
            <a:spLocks/>
          </p:cNvSpPr>
          <p:nvPr/>
        </p:nvSpPr>
        <p:spPr>
          <a:xfrm>
            <a:off x="7376080" y="4225454"/>
            <a:ext cx="3618381" cy="1598002"/>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0"/>
              </a:spcBef>
              <a:spcAft>
                <a:spcPts val="0"/>
              </a:spcAft>
              <a:buClrTx/>
              <a:buSzPct val="90000"/>
              <a:buFont typeface="Arial" panose="020B0604020202020204" pitchFamily="34" charset="0"/>
              <a:buNone/>
              <a:tabLst/>
              <a:defRPr sz="1372" b="0" i="0" kern="1200" spc="0" baseline="0">
                <a:solidFill>
                  <a:srgbClr val="000000"/>
                </a:solidFill>
                <a:latin typeface="+mn-lt"/>
                <a:ea typeface="+mn-ea"/>
                <a:cs typeface="+mn-cs"/>
              </a:defRPr>
            </a:lvl1pPr>
            <a:lvl2pPr marL="0" marR="0" indent="0" algn="l" defTabSz="914367" rtl="0" eaLnBrk="1" fontAlgn="auto" latinLnBrk="0" hangingPunct="1">
              <a:lnSpc>
                <a:spcPts val="1765"/>
              </a:lnSpc>
              <a:spcBef>
                <a:spcPts val="0"/>
              </a:spcBef>
              <a:spcAft>
                <a:spcPts val="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0121" indent="-280121">
              <a:buFont typeface="Wingdings" panose="05000000000000000000" pitchFamily="2" charset="2"/>
              <a:buChar char="q"/>
            </a:pPr>
            <a:r>
              <a:rPr lang="en-US" sz="1400" dirty="0"/>
              <a:t>Licensed by </a:t>
            </a:r>
            <a:r>
              <a:rPr lang="en-US" sz="1400" b="1" dirty="0">
                <a:solidFill>
                  <a:srgbClr val="0070C0"/>
                </a:solidFill>
              </a:rPr>
              <a:t>consumption/capacity</a:t>
            </a:r>
            <a:r>
              <a:rPr lang="en-US" sz="1400" dirty="0"/>
              <a:t>.</a:t>
            </a:r>
          </a:p>
          <a:p>
            <a:pPr marL="280121" indent="-280121">
              <a:buFont typeface="Wingdings" panose="05000000000000000000" pitchFamily="2" charset="2"/>
              <a:buChar char="q"/>
            </a:pPr>
            <a:r>
              <a:rPr lang="en-US" sz="1400" dirty="0"/>
              <a:t>An ISV &amp; developer offering for adding analytics &amp; visuals into applications built &amp; distributed without requiring per user licensing.</a:t>
            </a:r>
          </a:p>
          <a:p>
            <a:pPr marL="280121" indent="-280121">
              <a:buFont typeface="Wingdings" panose="05000000000000000000" pitchFamily="2" charset="2"/>
              <a:buChar char="q"/>
            </a:pPr>
            <a:r>
              <a:rPr lang="en-US" sz="1400" dirty="0"/>
              <a:t>Requires one Power BI Pro license for authentication.</a:t>
            </a:r>
          </a:p>
        </p:txBody>
      </p:sp>
      <p:sp>
        <p:nvSpPr>
          <p:cNvPr id="4" name="Text Placeholder 2">
            <a:extLst>
              <a:ext uri="{FF2B5EF4-FFF2-40B4-BE49-F238E27FC236}">
                <a16:creationId xmlns:a16="http://schemas.microsoft.com/office/drawing/2014/main" id="{F87F3B49-0821-478B-8D28-FF6E86766148}"/>
              </a:ext>
            </a:extLst>
          </p:cNvPr>
          <p:cNvSpPr txBox="1">
            <a:spLocks/>
          </p:cNvSpPr>
          <p:nvPr/>
        </p:nvSpPr>
        <p:spPr>
          <a:xfrm>
            <a:off x="493209" y="6427694"/>
            <a:ext cx="3618381" cy="205056"/>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050" dirty="0">
                <a:solidFill>
                  <a:schemeClr val="bg1">
                    <a:lumMod val="65000"/>
                  </a:schemeClr>
                </a:solidFill>
                <a:latin typeface="+mn-lt"/>
              </a:rPr>
              <a:t>Remark: the content is last updated as of Dec 2020 </a:t>
            </a:r>
            <a:endParaRPr lang="en-US" sz="1000" dirty="0">
              <a:solidFill>
                <a:schemeClr val="bg1">
                  <a:lumMod val="65000"/>
                </a:schemeClr>
              </a:solidFill>
              <a:latin typeface="+mn-lt"/>
            </a:endParaRPr>
          </a:p>
        </p:txBody>
      </p:sp>
      <p:sp>
        <p:nvSpPr>
          <p:cNvPr id="5" name="Rectangle 4">
            <a:extLst>
              <a:ext uri="{FF2B5EF4-FFF2-40B4-BE49-F238E27FC236}">
                <a16:creationId xmlns:a16="http://schemas.microsoft.com/office/drawing/2014/main" id="{2E1C45C7-37AD-4D33-98F3-7D2F57BF3EC7}"/>
              </a:ext>
            </a:extLst>
          </p:cNvPr>
          <p:cNvSpPr/>
          <p:nvPr/>
        </p:nvSpPr>
        <p:spPr bwMode="auto">
          <a:xfrm>
            <a:off x="2181732" y="1482574"/>
            <a:ext cx="1703207"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defTabSz="913927"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6" name="Rectangle 5">
            <a:extLst>
              <a:ext uri="{FF2B5EF4-FFF2-40B4-BE49-F238E27FC236}">
                <a16:creationId xmlns:a16="http://schemas.microsoft.com/office/drawing/2014/main" id="{7A97E415-8B9E-49A2-BD86-58D626EF2EFC}"/>
              </a:ext>
            </a:extLst>
          </p:cNvPr>
          <p:cNvSpPr/>
          <p:nvPr/>
        </p:nvSpPr>
        <p:spPr bwMode="auto">
          <a:xfrm>
            <a:off x="2287717" y="4100543"/>
            <a:ext cx="1703207"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defTabSz="913927"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7" name="Rectangle 6">
            <a:extLst>
              <a:ext uri="{FF2B5EF4-FFF2-40B4-BE49-F238E27FC236}">
                <a16:creationId xmlns:a16="http://schemas.microsoft.com/office/drawing/2014/main" id="{9559CAD3-75C0-4CFF-B591-B6848BC9DE1B}"/>
              </a:ext>
            </a:extLst>
          </p:cNvPr>
          <p:cNvSpPr/>
          <p:nvPr/>
        </p:nvSpPr>
        <p:spPr bwMode="auto">
          <a:xfrm>
            <a:off x="7376080" y="4100543"/>
            <a:ext cx="1703207"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defTabSz="913927"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8" name="Arrow: Pentagon 27">
            <a:extLst>
              <a:ext uri="{FF2B5EF4-FFF2-40B4-BE49-F238E27FC236}">
                <a16:creationId xmlns:a16="http://schemas.microsoft.com/office/drawing/2014/main" id="{7004EED9-6203-48A6-9B34-F839C42BD9FE}"/>
              </a:ext>
            </a:extLst>
          </p:cNvPr>
          <p:cNvSpPr/>
          <p:nvPr/>
        </p:nvSpPr>
        <p:spPr>
          <a:xfrm>
            <a:off x="215706" y="1738341"/>
            <a:ext cx="1171886" cy="1310356"/>
          </a:xfrm>
          <a:prstGeom prst="homePlate">
            <a:avLst>
              <a:gd name="adj" fmla="val 23865"/>
            </a:avLst>
          </a:prstGeom>
          <a:no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600" dirty="0">
                <a:solidFill>
                  <a:srgbClr val="0078D7"/>
                </a:solidFill>
                <a:latin typeface="Segoe UI Semibold" panose="020B0702040204020203" pitchFamily="34" charset="0"/>
                <a:cs typeface="Segoe UI" charset="0"/>
              </a:rPr>
              <a:t>User-based</a:t>
            </a:r>
          </a:p>
        </p:txBody>
      </p:sp>
      <p:sp>
        <p:nvSpPr>
          <p:cNvPr id="29" name="Arrow: Pentagon 28">
            <a:extLst>
              <a:ext uri="{FF2B5EF4-FFF2-40B4-BE49-F238E27FC236}">
                <a16:creationId xmlns:a16="http://schemas.microsoft.com/office/drawing/2014/main" id="{CC196C3A-0065-48F2-B6FE-DB74967F4A8D}"/>
              </a:ext>
            </a:extLst>
          </p:cNvPr>
          <p:cNvSpPr/>
          <p:nvPr/>
        </p:nvSpPr>
        <p:spPr>
          <a:xfrm>
            <a:off x="210032" y="4317015"/>
            <a:ext cx="1171885" cy="1470297"/>
          </a:xfrm>
          <a:prstGeom prst="homePlate">
            <a:avLst>
              <a:gd name="adj" fmla="val 17331"/>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600" dirty="0">
                <a:solidFill>
                  <a:srgbClr val="0078D7"/>
                </a:solidFill>
                <a:latin typeface="Segoe UI Semibold" panose="020B0702040204020203" pitchFamily="34" charset="0"/>
                <a:cs typeface="Segoe UI" charset="0"/>
              </a:rPr>
              <a:t>Capacity-based</a:t>
            </a:r>
          </a:p>
        </p:txBody>
      </p:sp>
      <p:sp>
        <p:nvSpPr>
          <p:cNvPr id="30" name="Isosceles Triangle 31">
            <a:extLst>
              <a:ext uri="{FF2B5EF4-FFF2-40B4-BE49-F238E27FC236}">
                <a16:creationId xmlns:a16="http://schemas.microsoft.com/office/drawing/2014/main" id="{057F33AA-3EEA-42F5-839D-1EB580921D23}"/>
              </a:ext>
            </a:extLst>
          </p:cNvPr>
          <p:cNvSpPr/>
          <p:nvPr/>
        </p:nvSpPr>
        <p:spPr>
          <a:xfrm rot="5400000">
            <a:off x="339759" y="2184925"/>
            <a:ext cx="2141783" cy="324423"/>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31" name="Isosceles Triangle 31">
            <a:extLst>
              <a:ext uri="{FF2B5EF4-FFF2-40B4-BE49-F238E27FC236}">
                <a16:creationId xmlns:a16="http://schemas.microsoft.com/office/drawing/2014/main" id="{A3A93B22-0987-4548-8E5C-53E6F79F6676}"/>
              </a:ext>
            </a:extLst>
          </p:cNvPr>
          <p:cNvSpPr/>
          <p:nvPr/>
        </p:nvSpPr>
        <p:spPr>
          <a:xfrm rot="5400000">
            <a:off x="339759" y="4882112"/>
            <a:ext cx="2141783" cy="324423"/>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8" name="Text Placeholder 2">
            <a:extLst>
              <a:ext uri="{FF2B5EF4-FFF2-40B4-BE49-F238E27FC236}">
                <a16:creationId xmlns:a16="http://schemas.microsoft.com/office/drawing/2014/main" id="{241809E2-2079-4773-9EDE-0FA3501CF190}"/>
              </a:ext>
            </a:extLst>
          </p:cNvPr>
          <p:cNvSpPr txBox="1">
            <a:spLocks/>
          </p:cNvSpPr>
          <p:nvPr/>
        </p:nvSpPr>
        <p:spPr>
          <a:xfrm>
            <a:off x="7270095" y="1190683"/>
            <a:ext cx="3618381" cy="230832"/>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68" b="1" dirty="0"/>
              <a:t>Power BI Premium Per User (PPU)</a:t>
            </a:r>
            <a:endParaRPr lang="en-US" dirty="0"/>
          </a:p>
        </p:txBody>
      </p:sp>
      <p:sp>
        <p:nvSpPr>
          <p:cNvPr id="9" name="Text Placeholder 9">
            <a:extLst>
              <a:ext uri="{FF2B5EF4-FFF2-40B4-BE49-F238E27FC236}">
                <a16:creationId xmlns:a16="http://schemas.microsoft.com/office/drawing/2014/main" id="{E5817F94-8EC7-4263-A95D-D620FD8EE17C}"/>
              </a:ext>
            </a:extLst>
          </p:cNvPr>
          <p:cNvSpPr txBox="1">
            <a:spLocks/>
          </p:cNvSpPr>
          <p:nvPr/>
        </p:nvSpPr>
        <p:spPr>
          <a:xfrm>
            <a:off x="7270096" y="1588425"/>
            <a:ext cx="3910039" cy="1598771"/>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0"/>
              </a:spcBef>
              <a:spcAft>
                <a:spcPts val="0"/>
              </a:spcAft>
              <a:buClrTx/>
              <a:buSzPct val="90000"/>
              <a:buFont typeface="Arial" panose="020B0604020202020204" pitchFamily="34" charset="0"/>
              <a:buNone/>
              <a:tabLst/>
              <a:defRPr sz="1372" b="0" i="0" kern="1200" spc="0" baseline="0">
                <a:solidFill>
                  <a:srgbClr val="000000"/>
                </a:solidFill>
                <a:latin typeface="+mn-lt"/>
                <a:ea typeface="+mn-ea"/>
                <a:cs typeface="+mn-cs"/>
              </a:defRPr>
            </a:lvl1pPr>
            <a:lvl2pPr marL="0" marR="0" indent="0" algn="l" defTabSz="914367" rtl="0" eaLnBrk="1" fontAlgn="auto" latinLnBrk="0" hangingPunct="1">
              <a:lnSpc>
                <a:spcPts val="1765"/>
              </a:lnSpc>
              <a:spcBef>
                <a:spcPts val="0"/>
              </a:spcBef>
              <a:spcAft>
                <a:spcPts val="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0121" indent="-280121">
              <a:buFont typeface="Wingdings" panose="05000000000000000000" pitchFamily="2" charset="2"/>
              <a:buChar char="q"/>
            </a:pPr>
            <a:r>
              <a:rPr lang="en-US" sz="1400" dirty="0"/>
              <a:t>Licensed by </a:t>
            </a:r>
            <a:r>
              <a:rPr lang="en-US" sz="1400" b="1" dirty="0">
                <a:solidFill>
                  <a:srgbClr val="0070C0"/>
                </a:solidFill>
              </a:rPr>
              <a:t>users</a:t>
            </a:r>
            <a:r>
              <a:rPr lang="en-US" sz="1400" dirty="0"/>
              <a:t>.</a:t>
            </a:r>
          </a:p>
          <a:p>
            <a:pPr marL="280121" indent="-280121">
              <a:buFont typeface="Wingdings" panose="05000000000000000000" pitchFamily="2" charset="2"/>
              <a:buChar char="q"/>
            </a:pPr>
            <a:r>
              <a:rPr lang="en-US" sz="1400" dirty="0"/>
              <a:t>GA on April, 2, 2021 at a price of $20 per user, per month. </a:t>
            </a:r>
          </a:p>
          <a:p>
            <a:pPr marL="280121" indent="-280121">
              <a:buFont typeface="Wingdings" panose="05000000000000000000" pitchFamily="2" charset="2"/>
              <a:buChar char="q"/>
            </a:pPr>
            <a:r>
              <a:rPr lang="en-US" sz="1400" dirty="0"/>
              <a:t>Get Automated machine learning (</a:t>
            </a:r>
            <a:r>
              <a:rPr lang="en-US" sz="1400" dirty="0" err="1"/>
              <a:t>AutoML</a:t>
            </a:r>
            <a:r>
              <a:rPr lang="en-US" sz="1400" dirty="0"/>
              <a:t>), Cognitive Service, and Deployment pipelines capabilities.</a:t>
            </a:r>
          </a:p>
          <a:p>
            <a:pPr marL="280121" indent="-280121">
              <a:buFont typeface="Wingdings" panose="05000000000000000000" pitchFamily="2" charset="2"/>
              <a:buChar char="q"/>
            </a:pPr>
            <a:r>
              <a:rPr lang="en-US" sz="1400" dirty="0"/>
              <a:t>Support for Pixel perfect paginated reports</a:t>
            </a:r>
          </a:p>
        </p:txBody>
      </p:sp>
      <p:sp>
        <p:nvSpPr>
          <p:cNvPr id="11" name="Rectangle 10">
            <a:extLst>
              <a:ext uri="{FF2B5EF4-FFF2-40B4-BE49-F238E27FC236}">
                <a16:creationId xmlns:a16="http://schemas.microsoft.com/office/drawing/2014/main" id="{AA26CA78-0EDA-488C-AFA7-D52E14F7CB9B}"/>
              </a:ext>
            </a:extLst>
          </p:cNvPr>
          <p:cNvSpPr/>
          <p:nvPr/>
        </p:nvSpPr>
        <p:spPr bwMode="auto">
          <a:xfrm>
            <a:off x="7270095" y="1482574"/>
            <a:ext cx="1703207" cy="0"/>
          </a:xfrm>
          <a:prstGeom prst="rect">
            <a:avLst/>
          </a:prstGeom>
          <a:noFill/>
          <a:ln w="476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defTabSz="913927"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Tree>
    <p:extLst>
      <p:ext uri="{BB962C8B-B14F-4D97-AF65-F5344CB8AC3E}">
        <p14:creationId xmlns:p14="http://schemas.microsoft.com/office/powerpoint/2010/main" val="28490628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7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B Product Families 2013">
  <a:themeElements>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DAB7D18-9A9C-442A-B50E-F6F6DCC92343}" vid="{626FD01B-D220-44C7-964F-5ACF063E0159}"/>
    </a:ext>
  </a:extLst>
</a:theme>
</file>

<file path=ppt/theme/theme10.xml><?xml version="1.0" encoding="utf-8"?>
<a:theme xmlns:a="http://schemas.openxmlformats.org/drawingml/2006/main" name="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potx" id="{085148F9-3FB5-45CD-9508-2D9F57AE2938}" vid="{2AB61A27-A5F8-4D15-B4C3-BC1FC60C2EA2}"/>
    </a:ext>
  </a:extLst>
</a:theme>
</file>

<file path=ppt/theme/theme1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12.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4.xml><?xml version="1.0" encoding="utf-8"?>
<a:theme xmlns:a="http://schemas.openxmlformats.org/drawingml/2006/main" name="1_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EFB2B92-6146-4D35-B115-93F8C1A1610B}" vid="{59FFE97B-E829-4402-9AE9-5B72E31092E7}"/>
    </a:ext>
  </a:extLst>
</a:theme>
</file>

<file path=ppt/theme/theme5.xml><?xml version="1.0" encoding="utf-8"?>
<a:theme xmlns:a="http://schemas.openxmlformats.org/drawingml/2006/main" name="2_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EFB2B92-6146-4D35-B115-93F8C1A1610B}" vid="{59FFE97B-E829-4402-9AE9-5B72E31092E7}"/>
    </a:ext>
  </a:extLst>
</a:theme>
</file>

<file path=ppt/theme/theme6.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6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8.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9.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Override1.xml><?xml version="1.0" encoding="utf-8"?>
<a:themeOverride xmlns:a="http://schemas.openxmlformats.org/drawingml/2006/main">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themeOverride>
</file>

<file path=ppt/theme/themeOverride2.xml><?xml version="1.0" encoding="utf-8"?>
<a:themeOverride xmlns:a="http://schemas.openxmlformats.org/drawingml/2006/main">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themeOverride>
</file>

<file path=ppt/theme/themeOverride3.xml><?xml version="1.0" encoding="utf-8"?>
<a:themeOverride xmlns:a="http://schemas.openxmlformats.org/drawingml/2006/main">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Description xmlns="230e9df3-be65-4c73-a93b-d1236ebd677e">This is a level 200 Power BI deck tailored towards IT Professionals. This deck describes the Power BI features and benefits for the IT Pro. It is intended to complement the Power BI capabilities level 200 deck. </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sales presentations</TermName>
          <TermId xmlns="http://schemas.microsoft.com/office/infopath/2007/PartnerControls">355751b2-6406-4ba2-8a81-0ca1b45d0070</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Sanjay Soni</DisplayName>
        <AccountId>234</AccountId>
        <AccountType/>
      </UserInfo>
    </Owner>
    <PublishDate xmlns="230E9DF3-BE65-4C73-A93B-D1236EBD677E">2016-04-27T07:00:00+00:00</PublishDat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SQL Server Marketing</TermName>
          <TermId xmlns="http://schemas.microsoft.com/office/infopath/2007/PartnerControls">bb7921b3-c1d8-4da4-b894-8b6075d9546d</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SQL Server Domain</TermName>
          <TermId xmlns="http://schemas.microsoft.com/office/infopath/2007/PartnerControls">0c0f1824-39dc-4b26-8c74-eff4364b812b</TermId>
        </TermInfo>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s>
    </eb54ac91059940029a3cc8a4ff5af673>
    <PublishingPageContent xmlns="http://schemas.microsoft.com/sharepoint/v3" xsi:nil="true"/>
    <ContentID xmlns="230e9df3-be65-4c73-a93b-d1236ebd677e">KC02-23-77079</ContentID>
    <Coowner xmlns="230e9df3-be65-4c73-a93b-d1236ebd677e">
      <UserInfo>
        <DisplayName>i:0#.f|membership|meeryan@microsoft.com</DisplayName>
        <AccountId>37</AccountId>
        <AccountType/>
      </UserInfo>
      <UserInfo>
        <DisplayName>i:0#.f|membership|v-anmarv@microsoft.com</DisplayName>
        <AccountId>45</AccountId>
        <AccountType/>
      </UserInfo>
      <UserInfo>
        <DisplayName>i:0#.f|membership|v-caicha@microsoft.com</DisplayName>
        <AccountId>637</AccountId>
        <AccountType/>
      </UserInfo>
      <UserInfo>
        <DisplayName>i:0#.f|membership|v-danaja@microsoft.com</DisplayName>
        <AccountId>176</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Info xmlns="http://schemas.microsoft.com/office/infopath/2007/PartnerControls">
          <TermName xmlns="http://schemas.microsoft.com/office/infopath/2007/PartnerControls">Microsoft SQL Server Business Intelligence</TermName>
          <TermId xmlns="http://schemas.microsoft.com/office/infopath/2007/PartnerControls">9ffb7045-1f1b-41c0-987f-ffdc7c6f53c0</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https://microsoft.sharepoint.com/sites/Infopedia_G01KC/Media/Thumbnails/G01KC-99682991-10896/Power%20BI%20IT%20Pro%20Deck%20L200.png</Url>
      <Description>https://microsoft.sharepoint.com/sites/Infopedia_G01KC/Media/Thumbnails/G01KC-99682991-10896/Power BI IT Pro Deck L200.png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business intelligence</TermName>
          <TermId xmlns="http://schemas.microsoft.com/office/infopath/2007/PartnerControls">e1f9659f-bde9-4479-81f9-2bc6e8ec0057</TermId>
        </TermInfo>
        <TermInfo xmlns="http://schemas.microsoft.com/office/infopath/2007/PartnerControls">
          <TermName xmlns="http://schemas.microsoft.com/office/infopath/2007/PartnerControls">Power BI solution</TermName>
          <TermId xmlns="http://schemas.microsoft.com/office/infopath/2007/PartnerControls">a774047b-2f39-4ee6-a302-4d53f94b9400</TermId>
        </TermInfo>
      </Term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399</Value>
      <Value>14</Value>
      <Value>166</Value>
      <Value>42</Value>
      <Value>231</Value>
      <Value>82</Value>
      <Value>108</Value>
      <Value>22</Value>
      <Value>598</Value>
      <Value>73</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G01KC-1-10896</GenericText2>
    <_dlc_DocId xmlns="230e9df3-be65-4c73-a93b-d1236ebd677e">G01KC-99682991-13912</_dlc_DocId>
    <_dlc_DocIdUrl xmlns="230e9df3-be65-4c73-a93b-d1236ebd677e">
      <Url>https://microsoft.sharepoint.com/sites/Infopedia_G01KC/_layouts/15/DocIdRedir.aspx?ID=G01KC-99682991-13912</Url>
      <Description>G01KC-99682991-13912</Description>
    </_dlc_DocIdUrl>
    <ODSWF2_x0028_1_x0029_ xmlns="b3bc04a5-d503-43b1-b98c-a8cf663329d9">
      <Url xsi:nil="true"/>
      <Description xsi:nil="true"/>
    </ODSWF2_x0028_1_x0029_>
    <ODSWF2 xmlns="b3bc04a5-d503-43b1-b98c-a8cf663329d9">
      <Url xsi:nil="true"/>
      <Description xsi:nil="true"/>
    </ODSWF2>
    <ODSWF_x0028_1_x0029_ xmlns="b3bc04a5-d503-43b1-b98c-a8cf663329d9">
      <Url xsi:nil="true"/>
      <Description xsi:nil="true"/>
    </ODSWF_x0028_1_x0029_>
    <ODSWF_x0028_1_x0029_0 xmlns="b3bc04a5-d503-43b1-b98c-a8cf663329d9">
      <Url xsi:nil="true"/>
      <Description xsi:nil="true"/>
    </ODSWF_x0028_1_x0029_0>
    <Update_x0020_Parent_x0020_Child_x0020_Relation_x0028_1_x0029_1 xmlns="b3bc04a5-d503-43b1-b98c-a8cf663329d9">
      <Url xsi:nil="true"/>
      <Description xsi:nil="true"/>
    </Update_x0020_Parent_x0020_Child_x0020_Relation_x0028_1_x0029_1>
    <ODSWF1 xmlns="b3bc04a5-d503-43b1-b98c-a8cf663329d9">
      <Url xsi:nil="true"/>
      <Description xsi:nil="true"/>
    </ODSWF1>
    <ODSWF2_x0028_1_x0029_0 xmlns="b3bc04a5-d503-43b1-b98c-a8cf663329d9">
      <Url xsi:nil="true"/>
      <Description xsi:nil="true"/>
    </ODSWF2_x0028_1_x0029_0>
    <ODSWF_x0028_1_x0029_1 xmlns="b3bc04a5-d503-43b1-b98c-a8cf663329d9">
      <Url xsi:nil="true"/>
      <Description xsi:nil="true"/>
    </ODSWF_x0028_1_x0029_1>
  </documentManagement>
</p:properties>
</file>

<file path=customXml/item5.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8" ma:contentTypeDescription="A document content type used by Infopedia." ma:contentTypeScope="" ma:versionID="9ba619dd261563bd5d6ea70122cbd50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6b687f397214d6103d792076ec318daf"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1" nillable="true" ma:displayName="MediaServiceMetadata" ma:description="" ma:hidden="true" ma:internalName="MediaServiceMetadata" ma:readOnly="true">
      <xsd:simpleType>
        <xsd:restriction base="dms:Note"/>
      </xsd:simpleType>
    </xsd:element>
    <xsd:element name="MediaServiceFastMetadata" ma:index="8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332D79-343D-45CE-A5BB-A91AB9C70F18}">
  <ds:schemaRefs>
    <ds:schemaRef ds:uri="http://schemas.microsoft.com/sharepoint/events"/>
  </ds:schemaRefs>
</ds:datastoreItem>
</file>

<file path=customXml/itemProps2.xml><?xml version="1.0" encoding="utf-8"?>
<ds:datastoreItem xmlns:ds="http://schemas.openxmlformats.org/officeDocument/2006/customXml" ds:itemID="{4A91CCF8-DBE7-496C-8F99-B7F171222768}">
  <ds:schemaRefs>
    <ds:schemaRef ds:uri="Microsoft.SharePoint.Taxonomy.ContentTypeSync"/>
  </ds:schemaRefs>
</ds:datastoreItem>
</file>

<file path=customXml/itemProps3.xml><?xml version="1.0" encoding="utf-8"?>
<ds:datastoreItem xmlns:ds="http://schemas.openxmlformats.org/officeDocument/2006/customXml" ds:itemID="{DB1FBE49-5F35-4583-9F58-86E2BA8FB2D9}">
  <ds:schemaRefs>
    <ds:schemaRef ds:uri="http://schemas.microsoft.com/sharepoint/v3/contenttype/forms"/>
  </ds:schemaRefs>
</ds:datastoreItem>
</file>

<file path=customXml/itemProps4.xml><?xml version="1.0" encoding="utf-8"?>
<ds:datastoreItem xmlns:ds="http://schemas.openxmlformats.org/officeDocument/2006/customXml" ds:itemID="{DC2113BE-EED2-4AD4-A28B-B44514FECDD6}">
  <ds:schemaRefs>
    <ds:schemaRef ds:uri="http://schemas.microsoft.com/office/2006/metadata/properties"/>
    <ds:schemaRef ds:uri="2478d1b8-79bf-461f-b8e8-704d21601f1a"/>
    <ds:schemaRef ds:uri="http://purl.org/dc/elements/1.1/"/>
    <ds:schemaRef ds:uri="http://purl.org/dc/dcmitype/"/>
    <ds:schemaRef ds:uri="230e9df3-be65-4c73-a93b-d1236ebd677e"/>
    <ds:schemaRef ds:uri="http://schemas.openxmlformats.org/package/2006/metadata/core-properties"/>
    <ds:schemaRef ds:uri="http://schemas.microsoft.com/office/2006/documentManagement/types"/>
    <ds:schemaRef ds:uri="http://purl.org/dc/terms/"/>
    <ds:schemaRef ds:uri="230E9DF3-BE65-4C73-A93B-D1236EBD677E"/>
    <ds:schemaRef ds:uri="http://schemas.microsoft.com/office/infopath/2007/PartnerControls"/>
    <ds:schemaRef ds:uri="b3bc04a5-d503-43b1-b98c-a8cf663329d9"/>
    <ds:schemaRef ds:uri="http://schemas.microsoft.com/sharepoint/v3"/>
    <ds:schemaRef ds:uri="http://www.w3.org/XML/1998/namespace"/>
  </ds:schemaRefs>
</ds:datastoreItem>
</file>

<file path=customXml/itemProps5.xml><?xml version="1.0" encoding="utf-8"?>
<ds:datastoreItem xmlns:ds="http://schemas.openxmlformats.org/officeDocument/2006/customXml" ds:itemID="{F4205205-8DD3-4069-977B-77E6F73E074B}">
  <ds:schemaRefs>
    <ds:schemaRef ds:uri="230E9DF3-BE65-4C73-A93B-D1236EBD677E"/>
    <ds:schemaRef ds:uri="230e9df3-be65-4c73-a93b-d1236ebd677e"/>
    <ds:schemaRef ds:uri="2478d1b8-79bf-461f-b8e8-704d21601f1a"/>
    <ds:schemaRef ds:uri="b3bc04a5-d503-43b1-b98c-a8cf663329d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8279</Words>
  <Application>Microsoft Office PowerPoint</Application>
  <PresentationFormat>Widescreen</PresentationFormat>
  <Paragraphs>784</Paragraphs>
  <Slides>28</Slides>
  <Notes>22</Notes>
  <HiddenSlides>7</HiddenSlides>
  <MMClips>0</MMClips>
  <ScaleCrop>false</ScaleCrop>
  <HeadingPairs>
    <vt:vector size="8" baseType="variant">
      <vt:variant>
        <vt:lpstr>Fonts Used</vt:lpstr>
      </vt:variant>
      <vt:variant>
        <vt:i4>15</vt:i4>
      </vt:variant>
      <vt:variant>
        <vt:lpstr>Theme</vt:lpstr>
      </vt:variant>
      <vt:variant>
        <vt:i4>12</vt:i4>
      </vt:variant>
      <vt:variant>
        <vt:lpstr>Embedded OLE Servers</vt:lpstr>
      </vt:variant>
      <vt:variant>
        <vt:i4>1</vt:i4>
      </vt:variant>
      <vt:variant>
        <vt:lpstr>Slide Titles</vt:lpstr>
      </vt:variant>
      <vt:variant>
        <vt:i4>28</vt:i4>
      </vt:variant>
    </vt:vector>
  </HeadingPairs>
  <TitlesOfParts>
    <vt:vector size="56" baseType="lpstr">
      <vt:lpstr>Arial</vt:lpstr>
      <vt:lpstr>Calibri</vt:lpstr>
      <vt:lpstr>Consolas</vt:lpstr>
      <vt:lpstr>Corbel</vt:lpstr>
      <vt:lpstr>Courier New</vt:lpstr>
      <vt:lpstr>HelvNeue Light for IBM</vt:lpstr>
      <vt:lpstr>Segoe Semibold</vt:lpstr>
      <vt:lpstr>Segoe UI</vt:lpstr>
      <vt:lpstr>Segoe UI Light</vt:lpstr>
      <vt:lpstr>Segoe UI Light (Headings)</vt:lpstr>
      <vt:lpstr>Segoe UI Semibold</vt:lpstr>
      <vt:lpstr>Segoe UI Semilight</vt:lpstr>
      <vt:lpstr>Symbol</vt:lpstr>
      <vt:lpstr>Wingdings</vt:lpstr>
      <vt:lpstr>Wingdings 3</vt:lpstr>
      <vt:lpstr>STB Product Families 2013</vt:lpstr>
      <vt:lpstr>5-30610_Microsoft_Ignite_Keynote_Template</vt:lpstr>
      <vt:lpstr>Template</vt:lpstr>
      <vt:lpstr>1_STB Product Families 2015</vt:lpstr>
      <vt:lpstr>2_STB Product Families 2015</vt:lpstr>
      <vt:lpstr>Azure 1</vt:lpstr>
      <vt:lpstr>6_WHITE TEMPLATE</vt:lpstr>
      <vt:lpstr>1_WHITE TEMPLATE</vt:lpstr>
      <vt:lpstr>WHITE TEMPLATE</vt:lpstr>
      <vt:lpstr>6-50001_WPC 2016 Breakout Template</vt:lpstr>
      <vt:lpstr>Depth</vt:lpstr>
      <vt:lpstr>WHITE TEMPLATE</vt:lpstr>
      <vt:lpstr>think-cell Slide</vt:lpstr>
      <vt:lpstr>PowerPoint Presentation</vt:lpstr>
      <vt:lpstr>PowerPoint Presentation</vt:lpstr>
      <vt:lpstr>Power BI Overview</vt:lpstr>
      <vt:lpstr>PowerPoint Presentation</vt:lpstr>
      <vt:lpstr>PowerPoint Presentation</vt:lpstr>
      <vt:lpstr>PowerPoint Presentation</vt:lpstr>
      <vt:lpstr>PowerPoint Presentation</vt:lpstr>
      <vt:lpstr>Power BI Licensing</vt:lpstr>
      <vt:lpstr>Power BI Licensing</vt:lpstr>
      <vt:lpstr>Power BI Premium pricing </vt:lpstr>
      <vt:lpstr>Power BI Tooling</vt:lpstr>
      <vt:lpstr>Power BI Report Hosting Options</vt:lpstr>
      <vt:lpstr>Example of Power BI Licensing Scenario (TBA)</vt:lpstr>
      <vt:lpstr>Why Power BI?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55</cp:revision>
  <dcterms:modified xsi:type="dcterms:W3CDTF">2021-06-14T09:01:07Z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1cd454bacc149bfbcfd764edd279de7">
    <vt:lpwstr/>
  </property>
  <property fmtid="{D5CDD505-2E9C-101B-9397-08002B2CF9AE}" pid="4" name="of67e5d4b76f4a9db8769983fda9cec0">
    <vt:lpwstr/>
  </property>
  <property fmtid="{D5CDD505-2E9C-101B-9397-08002B2CF9AE}" pid="5" name="TaxKeyword">
    <vt:lpwstr/>
  </property>
  <property fmtid="{D5CDD505-2E9C-101B-9397-08002B2CF9AE}" pid="6" name="NewsType">
    <vt:lpwstr/>
  </property>
  <property fmtid="{D5CDD505-2E9C-101B-9397-08002B2CF9AE}" pid="7" name="_dlc_policyId">
    <vt:lpwstr/>
  </property>
  <property fmtid="{D5CDD505-2E9C-101B-9397-08002B2CF9AE}" pid="8" name="Region">
    <vt:lpwstr/>
  </property>
  <property fmtid="{D5CDD505-2E9C-101B-9397-08002B2CF9AE}" pid="9" name="Confidentiality">
    <vt:lpwstr>14;#customer ready|8986c41d-21c5-4f8f-8a12-ea4625b46858</vt:lpwstr>
  </property>
  <property fmtid="{D5CDD505-2E9C-101B-9397-08002B2CF9AE}" pid="10" name="ItemType">
    <vt:lpwstr>108;#sales presentations|355751b2-6406-4ba2-8a81-0ca1b45d0070</vt:lpwstr>
  </property>
  <property fmtid="{D5CDD505-2E9C-101B-9397-08002B2CF9AE}" pid="11" name="bc28b5f076654a3b96073bbbebfeb8c9">
    <vt:lpwstr/>
  </property>
  <property fmtid="{D5CDD505-2E9C-101B-9397-08002B2CF9AE}" pid="12" name="ga0c0bf70a6644469c61b3efa7025301">
    <vt:lpwstr/>
  </property>
  <property fmtid="{D5CDD505-2E9C-101B-9397-08002B2CF9AE}" pid="13" name="Industries">
    <vt:lpwstr/>
  </property>
  <property fmtid="{D5CDD505-2E9C-101B-9397-08002B2CF9AE}" pid="14" name="j4d667fb28274e85b2214f6e751c8d1f">
    <vt:lpwstr/>
  </property>
  <property fmtid="{D5CDD505-2E9C-101B-9397-08002B2CF9AE}" pid="15" name="MSProducts">
    <vt:lpwstr/>
  </property>
  <property fmtid="{D5CDD505-2E9C-101B-9397-08002B2CF9AE}" pid="16" name="Competitors">
    <vt:lpwstr/>
  </property>
  <property fmtid="{D5CDD505-2E9C-101B-9397-08002B2CF9AE}" pid="17" name="SMSGDomain">
    <vt:lpwstr>82;#SQL Server Domain|0c0f1824-39dc-4b26-8c74-eff4364b812b;#22;#Server and Tools Business|6783548d-8609-4f97-be4a-4ca2616905a6</vt:lpwstr>
  </property>
  <property fmtid="{D5CDD505-2E9C-101B-9397-08002B2CF9AE}" pid="18" name="ExperienceContentType">
    <vt:lpwstr/>
  </property>
  <property fmtid="{D5CDD505-2E9C-101B-9397-08002B2CF9AE}" pid="19" name="BusinessArchitecture">
    <vt:lpwstr>231;#business intelligence|e1f9659f-bde9-4479-81f9-2bc6e8ec0057;#166;#Power BI solution|a774047b-2f39-4ee6-a302-4d53f94b9400</vt:lpwstr>
  </property>
  <property fmtid="{D5CDD505-2E9C-101B-9397-08002B2CF9AE}" pid="20" name="j031aa32f4154c8c9a646efae715ebde">
    <vt:lpwstr/>
  </property>
  <property fmtid="{D5CDD505-2E9C-101B-9397-08002B2CF9AE}" pid="21" name="Products">
    <vt:lpwstr>73;#Microsoft SQL Server|261ba873-f3ab-420e-96d6-e3004596a551;#598;#Microsoft SQL Server Business Intelligence|9ffb7045-1f1b-41c0-987f-ffdc7c6f53c0</vt:lpwstr>
  </property>
  <property fmtid="{D5CDD505-2E9C-101B-9397-08002B2CF9AE}" pid="22" name="WorkflowChangePath">
    <vt:lpwstr>4c942473-d120-4286-a51a-b65ad3d92ffb,4;4c942473-d120-4286-a51a-b65ad3d92ffb,15;</vt:lpwstr>
  </property>
  <property fmtid="{D5CDD505-2E9C-101B-9397-08002B2CF9AE}" pid="23" name="ContentExtensions">
    <vt:lpwstr/>
  </property>
  <property fmtid="{D5CDD505-2E9C-101B-9397-08002B2CF9AE}" pid="24" name="l6f004f21209409da86a713c0f24627d">
    <vt:lpwstr/>
  </property>
  <property fmtid="{D5CDD505-2E9C-101B-9397-08002B2CF9AE}" pid="25" name="MSProductsTaxHTField0">
    <vt:lpwstr/>
  </property>
  <property fmtid="{D5CDD505-2E9C-101B-9397-08002B2CF9AE}" pid="26" name="Topics">
    <vt:lpwstr/>
  </property>
  <property fmtid="{D5CDD505-2E9C-101B-9397-08002B2CF9AE}" pid="27" name="Groups">
    <vt:lpwstr>399;#SQL Server Marketing|bb7921b3-c1d8-4da4-b894-8b6075d9546d;#42;#Cloud and Enterprise Marketing Group|4f75e184-e5aa-4234-a07f-b032d60df254</vt:lpwstr>
  </property>
  <property fmtid="{D5CDD505-2E9C-101B-9397-08002B2CF9AE}" pid="28" name="_docset_NoMedatataSyncRequired">
    <vt:lpwstr>False</vt:lpwstr>
  </property>
  <property fmtid="{D5CDD505-2E9C-101B-9397-08002B2CF9AE}" pid="29" name="MSLanguage">
    <vt:lpwstr/>
  </property>
  <property fmtid="{D5CDD505-2E9C-101B-9397-08002B2CF9AE}" pid="30" name="e8080b0481964c759b2c36ae49591b31">
    <vt:lpwstr/>
  </property>
  <property fmtid="{D5CDD505-2E9C-101B-9397-08002B2CF9AE}" pid="31" name="Languages">
    <vt:lpwstr/>
  </property>
  <property fmtid="{D5CDD505-2E9C-101B-9397-08002B2CF9AE}" pid="32" name="messageframeworktype">
    <vt:lpwstr/>
  </property>
  <property fmtid="{D5CDD505-2E9C-101B-9397-08002B2CF9AE}" pid="33" name="cb7870d3641f4a52807a63577a9c1b08">
    <vt:lpwstr/>
  </property>
  <property fmtid="{D5CDD505-2E9C-101B-9397-08002B2CF9AE}" pid="34" name="TechnicalLevel">
    <vt:lpwstr/>
  </property>
  <property fmtid="{D5CDD505-2E9C-101B-9397-08002B2CF9AE}" pid="35" name="Audiences">
    <vt:lpwstr/>
  </property>
  <property fmtid="{D5CDD505-2E9C-101B-9397-08002B2CF9AE}" pid="36" name="LearningOrganization">
    <vt:lpwstr/>
  </property>
  <property fmtid="{D5CDD505-2E9C-101B-9397-08002B2CF9AE}" pid="37" name="ldac8aee9d1f469e8cd8c3f8d6a615f2">
    <vt:lpwstr/>
  </property>
  <property fmtid="{D5CDD505-2E9C-101B-9397-08002B2CF9AE}" pid="38" name="EmployeeRole">
    <vt:lpwstr/>
  </property>
  <property fmtid="{D5CDD505-2E9C-101B-9397-08002B2CF9AE}" pid="39" name="NewsTopic">
    <vt:lpwstr/>
  </property>
  <property fmtid="{D5CDD505-2E9C-101B-9397-08002B2CF9AE}" pid="40" name="SharedWithUsers">
    <vt:lpwstr>63906;#Hui Jeng Lee (Alfa Connections Pte Ltd)</vt:lpwstr>
  </property>
  <property fmtid="{D5CDD505-2E9C-101B-9397-08002B2CF9AE}" pid="41" name="LearningDeliveryMethod">
    <vt:lpwstr/>
  </property>
  <property fmtid="{D5CDD505-2E9C-101B-9397-08002B2CF9AE}" pid="42" name="SalesGeography">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af37f9f5-2cea-4855-bf23-afabc7a3b631</vt:lpwstr>
  </property>
  <property fmtid="{D5CDD505-2E9C-101B-9397-08002B2CF9AE}" pid="48" name="MSPhysicalGeography">
    <vt:lpwstr/>
  </property>
  <property fmtid="{D5CDD505-2E9C-101B-9397-08002B2CF9AE}" pid="49" name="EnterpriseDomainTags">
    <vt:lpwstr/>
  </property>
  <property fmtid="{D5CDD505-2E9C-101B-9397-08002B2CF9AE}" pid="50" name="l311460e3fdf46688abc31ddb7bdc05a">
    <vt:lpwstr/>
  </property>
  <property fmtid="{D5CDD505-2E9C-101B-9397-08002B2CF9AE}" pid="51" name="j3562c58ee414e028925bc902cfc01a1">
    <vt:lpwstr/>
  </property>
  <property fmtid="{D5CDD505-2E9C-101B-9397-08002B2CF9AE}" pid="52" name="ActivitiesAndPrograms">
    <vt:lpwstr/>
  </property>
  <property fmtid="{D5CDD505-2E9C-101B-9397-08002B2CF9AE}" pid="53" name="Segments">
    <vt:lpwstr/>
  </property>
  <property fmtid="{D5CDD505-2E9C-101B-9397-08002B2CF9AE}" pid="54" name="Partners">
    <vt:lpwstr/>
  </property>
  <property fmtid="{D5CDD505-2E9C-101B-9397-08002B2CF9AE}" pid="55" name="la4444b61d19467597d63190b69ac227">
    <vt:lpwstr/>
  </property>
  <property fmtid="{D5CDD505-2E9C-101B-9397-08002B2CF9AE}" pid="56" name="MSIP_Label_f42aa342-8706-4288-bd11-ebb85995028c_Enabled">
    <vt:lpwstr>True</vt:lpwstr>
  </property>
  <property fmtid="{D5CDD505-2E9C-101B-9397-08002B2CF9AE}" pid="57" name="MSIP_Label_f42aa342-8706-4288-bd11-ebb85995028c_SiteId">
    <vt:lpwstr>72f988bf-86f1-41af-91ab-2d7cd011db47</vt:lpwstr>
  </property>
  <property fmtid="{D5CDD505-2E9C-101B-9397-08002B2CF9AE}" pid="58" name="MSIP_Label_f42aa342-8706-4288-bd11-ebb85995028c_Owner">
    <vt:lpwstr>jaaamodt@microsoft.com</vt:lpwstr>
  </property>
  <property fmtid="{D5CDD505-2E9C-101B-9397-08002B2CF9AE}" pid="59" name="MSIP_Label_f42aa342-8706-4288-bd11-ebb85995028c_SetDate">
    <vt:lpwstr>2018-02-09T07:26:04.7751301Z</vt:lpwstr>
  </property>
  <property fmtid="{D5CDD505-2E9C-101B-9397-08002B2CF9AE}" pid="60" name="MSIP_Label_f42aa342-8706-4288-bd11-ebb85995028c_Name">
    <vt:lpwstr>General</vt:lpwstr>
  </property>
  <property fmtid="{D5CDD505-2E9C-101B-9397-08002B2CF9AE}" pid="61" name="MSIP_Label_f42aa342-8706-4288-bd11-ebb85995028c_Application">
    <vt:lpwstr>Microsoft Azure Information Protection</vt:lpwstr>
  </property>
  <property fmtid="{D5CDD505-2E9C-101B-9397-08002B2CF9AE}" pid="62" name="MSIP_Label_f42aa342-8706-4288-bd11-ebb85995028c_Extended_MSFT_Method">
    <vt:lpwstr>Automatic</vt:lpwstr>
  </property>
  <property fmtid="{D5CDD505-2E9C-101B-9397-08002B2CF9AE}" pid="63" name="Sensitivity">
    <vt:lpwstr>General</vt:lpwstr>
  </property>
</Properties>
</file>